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lder" panose="020B0604020202020204" charset="-128"/>
      <p:regular r:id="rId26"/>
    </p:embeddedFont>
    <p:embeddedFont>
      <p:font typeface="Calibri" panose="020F0502020204030204" pitchFamily="34" charset="0"/>
      <p:regular r:id="rId27"/>
      <p:bold r:id="rId28"/>
      <p:italic r:id="rId29"/>
      <p:boldItalic r:id="rId30"/>
    </p:embeddedFont>
    <p:embeddedFont>
      <p:font typeface="DM Sans" panose="020B0604020202020204" charset="-94"/>
      <p:regular r:id="rId31"/>
    </p:embeddedFont>
    <p:embeddedFont>
      <p:font typeface="DM Sans Bold" panose="020B0604020202020204" charset="-94"/>
      <p:regular r:id="rId32"/>
    </p:embeddedFont>
    <p:embeddedFont>
      <p:font typeface="Montserrat Light" panose="020B0604020202020204" charset="-94"/>
      <p:regular r:id="rId33"/>
    </p:embeddedFont>
    <p:embeddedFont>
      <p:font typeface="Montserrat Light Bold" panose="020B0604020202020204" charset="-94"/>
      <p:regular r:id="rId34"/>
    </p:embeddedFont>
    <p:embeddedFont>
      <p:font typeface="Oswald" panose="020B0604020202020204" charset="-94"/>
      <p:regular r:id="rId35"/>
    </p:embeddedFont>
    <p:embeddedFont>
      <p:font typeface="Oswald Bold" panose="020B0604020202020204" charset="-94"/>
      <p:regular r:id="rId36"/>
    </p:embeddedFont>
    <p:embeddedFont>
      <p:font typeface="Times New Roman" panose="02020603050405020304" pitchFamily="18" charset="0"/>
      <p:regular r:id="rId37"/>
    </p:embeddedFont>
    <p:embeddedFont>
      <p:font typeface="Times New Roman Bold" panose="020B0604020202020204" charset="-94"/>
      <p:regular r:id="rId38"/>
    </p:embeddedFont>
    <p:embeddedFont>
      <p:font typeface="Times New Roman Italics" panose="020B0604020202020204" charset="-94"/>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3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esra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esra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şevval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şevval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şevval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Merve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Merve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Merve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esra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esra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png"/><Relationship Id="rId7" Type="http://schemas.openxmlformats.org/officeDocument/2006/relationships/image" Target="../media/image1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p:cNvGrpSpPr/>
        <p:nvPr/>
      </p:nvGrpSpPr>
      <p:grpSpPr>
        <a:xfrm>
          <a:off x="0" y="0"/>
          <a:ext cx="0" cy="0"/>
          <a:chOff x="0" y="0"/>
          <a:chExt cx="0" cy="0"/>
        </a:xfrm>
      </p:grpSpPr>
      <p:sp>
        <p:nvSpPr>
          <p:cNvPr id="2" name="Freeform 2"/>
          <p:cNvSpPr/>
          <p:nvPr/>
        </p:nvSpPr>
        <p:spPr>
          <a:xfrm rot="7659121">
            <a:off x="11687797" y="-1076411"/>
            <a:ext cx="7629294" cy="7828566"/>
          </a:xfrm>
          <a:custGeom>
            <a:avLst/>
            <a:gdLst/>
            <a:ahLst/>
            <a:cxnLst/>
            <a:rect l="l" t="t" r="r" b="b"/>
            <a:pathLst>
              <a:path w="7629294" h="7828566">
                <a:moveTo>
                  <a:pt x="0" y="0"/>
                </a:moveTo>
                <a:lnTo>
                  <a:pt x="7629294" y="0"/>
                </a:lnTo>
                <a:lnTo>
                  <a:pt x="7629294" y="7828566"/>
                </a:lnTo>
                <a:lnTo>
                  <a:pt x="0" y="78285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37525" y="-497673"/>
            <a:ext cx="9022634" cy="9258300"/>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110515" y="8249159"/>
            <a:ext cx="16066970" cy="1961133"/>
            <a:chOff x="0" y="0"/>
            <a:chExt cx="3102793" cy="378727"/>
          </a:xfrm>
        </p:grpSpPr>
        <p:sp>
          <p:nvSpPr>
            <p:cNvPr id="5" name="Freeform 5"/>
            <p:cNvSpPr/>
            <p:nvPr/>
          </p:nvSpPr>
          <p:spPr>
            <a:xfrm>
              <a:off x="0" y="0"/>
              <a:ext cx="3102793" cy="378727"/>
            </a:xfrm>
            <a:custGeom>
              <a:avLst/>
              <a:gdLst/>
              <a:ahLst/>
              <a:cxnLst/>
              <a:rect l="l" t="t" r="r" b="b"/>
              <a:pathLst>
                <a:path w="3102793" h="378727">
                  <a:moveTo>
                    <a:pt x="21683" y="0"/>
                  </a:moveTo>
                  <a:lnTo>
                    <a:pt x="3081110" y="0"/>
                  </a:lnTo>
                  <a:cubicBezTo>
                    <a:pt x="3086861" y="0"/>
                    <a:pt x="3092376" y="2284"/>
                    <a:pt x="3096442" y="6351"/>
                  </a:cubicBezTo>
                  <a:cubicBezTo>
                    <a:pt x="3100509" y="10417"/>
                    <a:pt x="3102793" y="15933"/>
                    <a:pt x="3102793" y="21683"/>
                  </a:cubicBezTo>
                  <a:lnTo>
                    <a:pt x="3102793" y="357043"/>
                  </a:lnTo>
                  <a:cubicBezTo>
                    <a:pt x="3102793" y="369019"/>
                    <a:pt x="3093085" y="378727"/>
                    <a:pt x="3081110" y="378727"/>
                  </a:cubicBezTo>
                  <a:lnTo>
                    <a:pt x="21683" y="378727"/>
                  </a:lnTo>
                  <a:cubicBezTo>
                    <a:pt x="15933" y="378727"/>
                    <a:pt x="10417" y="376442"/>
                    <a:pt x="6351" y="372376"/>
                  </a:cubicBezTo>
                  <a:cubicBezTo>
                    <a:pt x="2284" y="368309"/>
                    <a:pt x="0" y="362794"/>
                    <a:pt x="0" y="357043"/>
                  </a:cubicBezTo>
                  <a:lnTo>
                    <a:pt x="0" y="21683"/>
                  </a:lnTo>
                  <a:cubicBezTo>
                    <a:pt x="0" y="15933"/>
                    <a:pt x="2284" y="10417"/>
                    <a:pt x="6351" y="6351"/>
                  </a:cubicBezTo>
                  <a:cubicBezTo>
                    <a:pt x="10417" y="2284"/>
                    <a:pt x="15933" y="0"/>
                    <a:pt x="21683" y="0"/>
                  </a:cubicBezTo>
                  <a:close/>
                </a:path>
              </a:pathLst>
            </a:custGeom>
            <a:solidFill>
              <a:srgbClr val="F2F4F5"/>
            </a:solidFill>
            <a:ln w="47625" cap="rnd">
              <a:solidFill>
                <a:srgbClr val="6557AA"/>
              </a:solidFill>
              <a:prstDash val="solid"/>
              <a:round/>
            </a:ln>
          </p:spPr>
        </p:sp>
        <p:sp>
          <p:nvSpPr>
            <p:cNvPr id="6" name="TextBox 6"/>
            <p:cNvSpPr txBox="1"/>
            <p:nvPr/>
          </p:nvSpPr>
          <p:spPr>
            <a:xfrm>
              <a:off x="0" y="-47625"/>
              <a:ext cx="3102793" cy="426352"/>
            </a:xfrm>
            <a:prstGeom prst="rect">
              <a:avLst/>
            </a:prstGeom>
          </p:spPr>
          <p:txBody>
            <a:bodyPr lIns="50800" tIns="50800" rIns="50800" bIns="50800" rtlCol="0" anchor="ctr"/>
            <a:lstStyle/>
            <a:p>
              <a:pPr algn="ctr">
                <a:lnSpc>
                  <a:spcPts val="5199"/>
                </a:lnSpc>
              </a:pPr>
              <a:r>
                <a:rPr lang="en-US" sz="3999">
                  <a:solidFill>
                    <a:srgbClr val="6557AA"/>
                  </a:solidFill>
                  <a:latin typeface="Alder"/>
                  <a:ea typeface="Alder"/>
                  <a:cs typeface="Alder"/>
                  <a:sym typeface="Alder"/>
                </a:rPr>
                <a:t>DATA MINING PROJECT:</a:t>
              </a:r>
            </a:p>
            <a:p>
              <a:pPr algn="ctr">
                <a:lnSpc>
                  <a:spcPts val="2859"/>
                </a:lnSpc>
              </a:pPr>
              <a:endParaRPr lang="en-US" sz="3999">
                <a:solidFill>
                  <a:srgbClr val="6557AA"/>
                </a:solidFill>
                <a:latin typeface="Alder"/>
                <a:ea typeface="Alder"/>
                <a:cs typeface="Alder"/>
                <a:sym typeface="Alder"/>
              </a:endParaRPr>
            </a:p>
            <a:p>
              <a:pPr algn="ctr">
                <a:lnSpc>
                  <a:spcPts val="5199"/>
                </a:lnSpc>
              </a:pPr>
              <a:r>
                <a:rPr lang="en-US" sz="3999">
                  <a:solidFill>
                    <a:srgbClr val="6557AA"/>
                  </a:solidFill>
                  <a:latin typeface="Alder"/>
                  <a:ea typeface="Alder"/>
                  <a:cs typeface="Alder"/>
                  <a:sym typeface="Alder"/>
                </a:rPr>
                <a:t>ANALYZING WIND SPEED DATA SPECIFIC TO THE ULUKISLA REGION</a:t>
              </a:r>
            </a:p>
          </p:txBody>
        </p:sp>
      </p:grpSp>
      <p:sp>
        <p:nvSpPr>
          <p:cNvPr id="7" name="Freeform 7"/>
          <p:cNvSpPr/>
          <p:nvPr/>
        </p:nvSpPr>
        <p:spPr>
          <a:xfrm>
            <a:off x="7379726" y="338176"/>
            <a:ext cx="3692178" cy="3352823"/>
          </a:xfrm>
          <a:custGeom>
            <a:avLst/>
            <a:gdLst/>
            <a:ahLst/>
            <a:cxnLst/>
            <a:rect l="l" t="t" r="r" b="b"/>
            <a:pathLst>
              <a:path w="3692178" h="3352823">
                <a:moveTo>
                  <a:pt x="0" y="0"/>
                </a:moveTo>
                <a:lnTo>
                  <a:pt x="3692178" y="0"/>
                </a:lnTo>
                <a:lnTo>
                  <a:pt x="3692178" y="3352823"/>
                </a:lnTo>
                <a:lnTo>
                  <a:pt x="0" y="3352823"/>
                </a:lnTo>
                <a:lnTo>
                  <a:pt x="0" y="0"/>
                </a:lnTo>
                <a:close/>
              </a:path>
            </a:pathLst>
          </a:custGeom>
          <a:blipFill>
            <a:blip r:embed="rId4"/>
            <a:stretch>
              <a:fillRect/>
            </a:stretch>
          </a:blipFill>
          <a:ln w="47625" cap="sq">
            <a:solidFill>
              <a:srgbClr val="6557AA"/>
            </a:solidFill>
            <a:prstDash val="solid"/>
            <a:miter/>
          </a:ln>
        </p:spPr>
      </p:sp>
      <p:grpSp>
        <p:nvGrpSpPr>
          <p:cNvPr id="8" name="Group 8"/>
          <p:cNvGrpSpPr/>
          <p:nvPr/>
        </p:nvGrpSpPr>
        <p:grpSpPr>
          <a:xfrm>
            <a:off x="444795" y="4131477"/>
            <a:ext cx="17398411" cy="3677203"/>
            <a:chOff x="0" y="0"/>
            <a:chExt cx="3359916" cy="710128"/>
          </a:xfrm>
        </p:grpSpPr>
        <p:sp>
          <p:nvSpPr>
            <p:cNvPr id="9" name="Freeform 9"/>
            <p:cNvSpPr/>
            <p:nvPr/>
          </p:nvSpPr>
          <p:spPr>
            <a:xfrm>
              <a:off x="0" y="0"/>
              <a:ext cx="3359916" cy="710128"/>
            </a:xfrm>
            <a:custGeom>
              <a:avLst/>
              <a:gdLst/>
              <a:ahLst/>
              <a:cxnLst/>
              <a:rect l="l" t="t" r="r" b="b"/>
              <a:pathLst>
                <a:path w="3359916" h="710128">
                  <a:moveTo>
                    <a:pt x="20024" y="0"/>
                  </a:moveTo>
                  <a:lnTo>
                    <a:pt x="3339892" y="0"/>
                  </a:lnTo>
                  <a:cubicBezTo>
                    <a:pt x="3350951" y="0"/>
                    <a:pt x="3359916" y="8965"/>
                    <a:pt x="3359916" y="20024"/>
                  </a:cubicBezTo>
                  <a:lnTo>
                    <a:pt x="3359916" y="690104"/>
                  </a:lnTo>
                  <a:cubicBezTo>
                    <a:pt x="3359916" y="701163"/>
                    <a:pt x="3350951" y="710128"/>
                    <a:pt x="3339892" y="710128"/>
                  </a:cubicBezTo>
                  <a:lnTo>
                    <a:pt x="20024" y="710128"/>
                  </a:lnTo>
                  <a:cubicBezTo>
                    <a:pt x="8965" y="710128"/>
                    <a:pt x="0" y="701163"/>
                    <a:pt x="0" y="690104"/>
                  </a:cubicBezTo>
                  <a:lnTo>
                    <a:pt x="0" y="20024"/>
                  </a:lnTo>
                  <a:cubicBezTo>
                    <a:pt x="0" y="8965"/>
                    <a:pt x="8965" y="0"/>
                    <a:pt x="20024" y="0"/>
                  </a:cubicBezTo>
                  <a:close/>
                </a:path>
              </a:pathLst>
            </a:custGeom>
            <a:solidFill>
              <a:srgbClr val="F2F4F5"/>
            </a:solidFill>
            <a:ln w="47625" cap="rnd">
              <a:solidFill>
                <a:srgbClr val="6557AA"/>
              </a:solidFill>
              <a:prstDash val="solid"/>
              <a:round/>
            </a:ln>
          </p:spPr>
        </p:sp>
        <p:sp>
          <p:nvSpPr>
            <p:cNvPr id="10" name="TextBox 10"/>
            <p:cNvSpPr txBox="1"/>
            <p:nvPr/>
          </p:nvSpPr>
          <p:spPr>
            <a:xfrm>
              <a:off x="0" y="-47625"/>
              <a:ext cx="3359916" cy="757753"/>
            </a:xfrm>
            <a:prstGeom prst="rect">
              <a:avLst/>
            </a:prstGeom>
          </p:spPr>
          <p:txBody>
            <a:bodyPr lIns="50800" tIns="50800" rIns="50800" bIns="50800" rtlCol="0" anchor="ctr"/>
            <a:lstStyle/>
            <a:p>
              <a:pPr algn="ctr">
                <a:lnSpc>
                  <a:spcPts val="5199"/>
                </a:lnSpc>
              </a:pPr>
              <a:r>
                <a:rPr lang="en-US" sz="3999">
                  <a:solidFill>
                    <a:srgbClr val="6557AA"/>
                  </a:solidFill>
                  <a:latin typeface="Alder"/>
                  <a:ea typeface="Alder"/>
                  <a:cs typeface="Alder"/>
                  <a:sym typeface="Alder"/>
                </a:rPr>
                <a:t>ISTANBUL AYDIN UNIVERSITY</a:t>
              </a:r>
            </a:p>
            <a:p>
              <a:pPr algn="ctr">
                <a:lnSpc>
                  <a:spcPts val="5199"/>
                </a:lnSpc>
              </a:pPr>
              <a:r>
                <a:rPr lang="en-US" sz="3999">
                  <a:solidFill>
                    <a:srgbClr val="6557AA"/>
                  </a:solidFill>
                  <a:latin typeface="Alder"/>
                  <a:ea typeface="Alder"/>
                  <a:cs typeface="Alder"/>
                  <a:sym typeface="Alder"/>
                </a:rPr>
                <a:t>Engineering Faculty</a:t>
              </a:r>
            </a:p>
            <a:p>
              <a:pPr algn="ctr">
                <a:lnSpc>
                  <a:spcPts val="5199"/>
                </a:lnSpc>
              </a:pPr>
              <a:r>
                <a:rPr lang="en-US" sz="3999">
                  <a:solidFill>
                    <a:srgbClr val="6557AA"/>
                  </a:solidFill>
                  <a:latin typeface="Alder"/>
                  <a:ea typeface="Alder"/>
                  <a:cs typeface="Alder"/>
                  <a:sym typeface="Alder"/>
                </a:rPr>
                <a:t>Department of Computer Engineering</a:t>
              </a:r>
            </a:p>
            <a:p>
              <a:pPr algn="ctr">
                <a:lnSpc>
                  <a:spcPts val="780"/>
                </a:lnSpc>
              </a:pPr>
              <a:endParaRPr lang="en-US" sz="3999">
                <a:solidFill>
                  <a:srgbClr val="6557AA"/>
                </a:solidFill>
                <a:latin typeface="Alder"/>
                <a:ea typeface="Alder"/>
                <a:cs typeface="Alder"/>
                <a:sym typeface="Alder"/>
              </a:endParaRPr>
            </a:p>
            <a:p>
              <a:pPr algn="ctr">
                <a:lnSpc>
                  <a:spcPts val="5199"/>
                </a:lnSpc>
              </a:pPr>
              <a:r>
                <a:rPr lang="en-US" sz="3999">
                  <a:solidFill>
                    <a:srgbClr val="6557AA"/>
                  </a:solidFill>
                  <a:latin typeface="Alder"/>
                  <a:ea typeface="Alder"/>
                  <a:cs typeface="Alder"/>
                  <a:sym typeface="Alder"/>
                </a:rPr>
                <a:t>SEN431 - DATA MINING</a:t>
              </a:r>
            </a:p>
            <a:p>
              <a:pPr algn="ctr">
                <a:lnSpc>
                  <a:spcPts val="5199"/>
                </a:lnSpc>
              </a:pPr>
              <a:r>
                <a:rPr lang="en-US" sz="3999">
                  <a:solidFill>
                    <a:srgbClr val="6557AA"/>
                  </a:solidFill>
                  <a:latin typeface="Alder"/>
                  <a:ea typeface="Alder"/>
                  <a:cs typeface="Alder"/>
                  <a:sym typeface="Alder"/>
                </a:rPr>
                <a:t>Prof. Dr. ZAFER ASLAN</a:t>
              </a:r>
            </a:p>
            <a:p>
              <a:pPr algn="ctr">
                <a:lnSpc>
                  <a:spcPts val="97"/>
                </a:lnSpc>
              </a:pPr>
              <a:endParaRPr lang="en-US" sz="3999">
                <a:solidFill>
                  <a:srgbClr val="6557AA"/>
                </a:solidFill>
                <a:latin typeface="Alder"/>
                <a:ea typeface="Alder"/>
                <a:cs typeface="Alder"/>
                <a:sym typeface="Alde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rot="887923">
            <a:off x="15127014" y="-10279006"/>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87923">
            <a:off x="-7849965" y="8080350"/>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1154231" y="3497455"/>
            <a:ext cx="15066851" cy="2036648"/>
            <a:chOff x="0" y="0"/>
            <a:chExt cx="18163933" cy="2455293"/>
          </a:xfrm>
        </p:grpSpPr>
        <p:sp>
          <p:nvSpPr>
            <p:cNvPr id="6" name="Freeform 6"/>
            <p:cNvSpPr/>
            <p:nvPr/>
          </p:nvSpPr>
          <p:spPr>
            <a:xfrm>
              <a:off x="0" y="0"/>
              <a:ext cx="18163933" cy="2455293"/>
            </a:xfrm>
            <a:custGeom>
              <a:avLst/>
              <a:gdLst/>
              <a:ahLst/>
              <a:cxnLst/>
              <a:rect l="l" t="t" r="r" b="b"/>
              <a:pathLst>
                <a:path w="18163933" h="2455293">
                  <a:moveTo>
                    <a:pt x="15929" y="0"/>
                  </a:moveTo>
                  <a:lnTo>
                    <a:pt x="18148004" y="0"/>
                  </a:lnTo>
                  <a:cubicBezTo>
                    <a:pt x="18152228" y="0"/>
                    <a:pt x="18156281" y="1678"/>
                    <a:pt x="18159268" y="4665"/>
                  </a:cubicBezTo>
                  <a:cubicBezTo>
                    <a:pt x="18162256" y="7653"/>
                    <a:pt x="18163933" y="11704"/>
                    <a:pt x="18163933" y="15929"/>
                  </a:cubicBezTo>
                  <a:lnTo>
                    <a:pt x="18163933" y="2439364"/>
                  </a:lnTo>
                  <a:cubicBezTo>
                    <a:pt x="18163933" y="2443589"/>
                    <a:pt x="18162256" y="2447640"/>
                    <a:pt x="18159268" y="2450628"/>
                  </a:cubicBezTo>
                  <a:cubicBezTo>
                    <a:pt x="18156281" y="2453615"/>
                    <a:pt x="18152228" y="2455293"/>
                    <a:pt x="18148004" y="2455293"/>
                  </a:cubicBezTo>
                  <a:lnTo>
                    <a:pt x="15929" y="2455293"/>
                  </a:lnTo>
                  <a:cubicBezTo>
                    <a:pt x="7132" y="2455293"/>
                    <a:pt x="0" y="2448161"/>
                    <a:pt x="0" y="2439364"/>
                  </a:cubicBezTo>
                  <a:lnTo>
                    <a:pt x="0" y="15929"/>
                  </a:lnTo>
                  <a:cubicBezTo>
                    <a:pt x="0" y="11704"/>
                    <a:pt x="1678" y="7653"/>
                    <a:pt x="4665" y="4665"/>
                  </a:cubicBezTo>
                  <a:cubicBezTo>
                    <a:pt x="7653" y="1678"/>
                    <a:pt x="11704" y="0"/>
                    <a:pt x="15929" y="0"/>
                  </a:cubicBezTo>
                  <a:close/>
                </a:path>
              </a:pathLst>
            </a:custGeom>
            <a:solidFill>
              <a:srgbClr val="FFFFFF">
                <a:alpha val="98824"/>
              </a:srgbClr>
            </a:solidFill>
          </p:spPr>
        </p:sp>
        <p:sp>
          <p:nvSpPr>
            <p:cNvPr id="7" name="TextBox 7"/>
            <p:cNvSpPr txBox="1"/>
            <p:nvPr/>
          </p:nvSpPr>
          <p:spPr>
            <a:xfrm>
              <a:off x="0" y="-28575"/>
              <a:ext cx="18163933" cy="2483868"/>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154231" y="2843196"/>
            <a:ext cx="6587331" cy="578058"/>
            <a:chOff x="0" y="0"/>
            <a:chExt cx="1694907" cy="148733"/>
          </a:xfrm>
        </p:grpSpPr>
        <p:sp>
          <p:nvSpPr>
            <p:cNvPr id="9" name="Freeform 9"/>
            <p:cNvSpPr/>
            <p:nvPr/>
          </p:nvSpPr>
          <p:spPr>
            <a:xfrm>
              <a:off x="0" y="0"/>
              <a:ext cx="1694907" cy="148733"/>
            </a:xfrm>
            <a:custGeom>
              <a:avLst/>
              <a:gdLst/>
              <a:ahLst/>
              <a:cxnLst/>
              <a:rect l="l" t="t" r="r" b="b"/>
              <a:pathLst>
                <a:path w="1694907" h="148733">
                  <a:moveTo>
                    <a:pt x="36433" y="0"/>
                  </a:moveTo>
                  <a:lnTo>
                    <a:pt x="1658473" y="0"/>
                  </a:lnTo>
                  <a:cubicBezTo>
                    <a:pt x="1678595" y="0"/>
                    <a:pt x="1694907" y="16312"/>
                    <a:pt x="1694907" y="36433"/>
                  </a:cubicBezTo>
                  <a:lnTo>
                    <a:pt x="1694907" y="112300"/>
                  </a:lnTo>
                  <a:cubicBezTo>
                    <a:pt x="1694907" y="121963"/>
                    <a:pt x="1691068" y="131230"/>
                    <a:pt x="1684236" y="138062"/>
                  </a:cubicBezTo>
                  <a:cubicBezTo>
                    <a:pt x="1677403" y="144895"/>
                    <a:pt x="1668136" y="148733"/>
                    <a:pt x="1658473" y="148733"/>
                  </a:cubicBezTo>
                  <a:lnTo>
                    <a:pt x="36433" y="148733"/>
                  </a:lnTo>
                  <a:cubicBezTo>
                    <a:pt x="16312" y="148733"/>
                    <a:pt x="0" y="132421"/>
                    <a:pt x="0" y="112300"/>
                  </a:cubicBezTo>
                  <a:lnTo>
                    <a:pt x="0" y="36433"/>
                  </a:lnTo>
                  <a:cubicBezTo>
                    <a:pt x="0" y="26771"/>
                    <a:pt x="3839" y="17504"/>
                    <a:pt x="10671" y="10671"/>
                  </a:cubicBezTo>
                  <a:cubicBezTo>
                    <a:pt x="17504" y="3839"/>
                    <a:pt x="26771" y="0"/>
                    <a:pt x="36433" y="0"/>
                  </a:cubicBezTo>
                  <a:close/>
                </a:path>
              </a:pathLst>
            </a:custGeom>
            <a:solidFill>
              <a:srgbClr val="FFFFFF">
                <a:alpha val="98824"/>
              </a:srgbClr>
            </a:solidFill>
          </p:spPr>
        </p:sp>
        <p:sp>
          <p:nvSpPr>
            <p:cNvPr id="10" name="TextBox 10"/>
            <p:cNvSpPr txBox="1"/>
            <p:nvPr/>
          </p:nvSpPr>
          <p:spPr>
            <a:xfrm>
              <a:off x="0" y="-28575"/>
              <a:ext cx="1694907" cy="177308"/>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4691953" y="150669"/>
            <a:ext cx="8904094" cy="1594138"/>
          </a:xfrm>
          <a:prstGeom prst="rect">
            <a:avLst/>
          </a:prstGeom>
        </p:spPr>
        <p:txBody>
          <a:bodyPr lIns="0" tIns="0" rIns="0" bIns="0" rtlCol="0" anchor="t">
            <a:spAutoFit/>
          </a:bodyPr>
          <a:lstStyle/>
          <a:p>
            <a:pPr marL="0" lvl="0" indent="0" algn="ctr">
              <a:lnSpc>
                <a:spcPts val="13015"/>
              </a:lnSpc>
              <a:spcBef>
                <a:spcPct val="0"/>
              </a:spcBef>
            </a:pPr>
            <a:r>
              <a:rPr lang="en-US" sz="9431" b="1" spc="924">
                <a:solidFill>
                  <a:srgbClr val="231F20"/>
                </a:solidFill>
                <a:latin typeface="Oswald Bold"/>
                <a:ea typeface="Oswald Bold"/>
                <a:cs typeface="Oswald Bold"/>
                <a:sym typeface="Oswald Bold"/>
              </a:rPr>
              <a:t>METHODOLOGY </a:t>
            </a:r>
          </a:p>
        </p:txBody>
      </p:sp>
      <p:sp>
        <p:nvSpPr>
          <p:cNvPr id="12" name="TextBox 12"/>
          <p:cNvSpPr txBox="1"/>
          <p:nvPr/>
        </p:nvSpPr>
        <p:spPr>
          <a:xfrm>
            <a:off x="1407911" y="2776521"/>
            <a:ext cx="5756363" cy="613029"/>
          </a:xfrm>
          <a:prstGeom prst="rect">
            <a:avLst/>
          </a:prstGeom>
        </p:spPr>
        <p:txBody>
          <a:bodyPr lIns="0" tIns="0" rIns="0" bIns="0" rtlCol="0" anchor="t">
            <a:spAutoFit/>
          </a:bodyPr>
          <a:lstStyle/>
          <a:p>
            <a:pPr marL="0" lvl="0" indent="0" algn="ctr">
              <a:lnSpc>
                <a:spcPts val="4967"/>
              </a:lnSpc>
              <a:spcBef>
                <a:spcPct val="0"/>
              </a:spcBef>
            </a:pPr>
            <a:r>
              <a:rPr lang="en-US" sz="3600" spc="352">
                <a:solidFill>
                  <a:srgbClr val="231F20"/>
                </a:solidFill>
                <a:latin typeface="Oswald"/>
                <a:ea typeface="Oswald"/>
                <a:cs typeface="Oswald"/>
                <a:sym typeface="Oswald"/>
              </a:rPr>
              <a:t>MISSING DATA ANALYSIS</a:t>
            </a:r>
          </a:p>
        </p:txBody>
      </p:sp>
      <p:sp>
        <p:nvSpPr>
          <p:cNvPr id="13" name="TextBox 13"/>
          <p:cNvSpPr txBox="1"/>
          <p:nvPr/>
        </p:nvSpPr>
        <p:spPr>
          <a:xfrm>
            <a:off x="1444749" y="3522223"/>
            <a:ext cx="14570131" cy="2147570"/>
          </a:xfrm>
          <a:prstGeom prst="rect">
            <a:avLst/>
          </a:prstGeom>
        </p:spPr>
        <p:txBody>
          <a:bodyPr lIns="0" tIns="0" rIns="0" bIns="0" rtlCol="0" anchor="t">
            <a:spAutoFit/>
          </a:bodyPr>
          <a:lstStyle/>
          <a:p>
            <a:pPr marL="431801" lvl="1" indent="-215900" algn="just">
              <a:lnSpc>
                <a:spcPts val="2800"/>
              </a:lnSpc>
              <a:buFont typeface="Arial"/>
              <a:buChar char="•"/>
            </a:pPr>
            <a:r>
              <a:rPr lang="en-US" sz="2000">
                <a:solidFill>
                  <a:srgbClr val="100F0D"/>
                </a:solidFill>
                <a:latin typeface="Montserrat Light"/>
                <a:ea typeface="Montserrat Light"/>
                <a:cs typeface="Montserrat Light"/>
                <a:sym typeface="Montserrat Light"/>
              </a:rPr>
              <a:t>Since no missing data was present, missing data imputation methods were theoretically defined but not applied.</a:t>
            </a:r>
          </a:p>
          <a:p>
            <a:pPr marL="431801" lvl="1" indent="-215900" algn="just">
              <a:lnSpc>
                <a:spcPts val="2800"/>
              </a:lnSpc>
              <a:buFont typeface="Arial"/>
              <a:buChar char="•"/>
            </a:pPr>
            <a:r>
              <a:rPr lang="en-US" sz="2000">
                <a:solidFill>
                  <a:srgbClr val="100F0D"/>
                </a:solidFill>
                <a:latin typeface="Montserrat Light"/>
                <a:ea typeface="Montserrat Light"/>
                <a:cs typeface="Montserrat Light"/>
                <a:sym typeface="Montserrat Light"/>
              </a:rPr>
              <a:t>Theoretical methods included:</a:t>
            </a:r>
          </a:p>
          <a:p>
            <a:pPr marL="431801" lvl="1" indent="-215900" algn="just">
              <a:lnSpc>
                <a:spcPts val="2800"/>
              </a:lnSpc>
              <a:buFont typeface="Arial"/>
              <a:buChar char="•"/>
            </a:pPr>
            <a:r>
              <a:rPr lang="en-US" sz="2000" b="1">
                <a:solidFill>
                  <a:srgbClr val="100F0D"/>
                </a:solidFill>
                <a:latin typeface="Montserrat Light Bold"/>
                <a:ea typeface="Montserrat Light Bold"/>
                <a:cs typeface="Montserrat Light Bold"/>
                <a:sym typeface="Montserrat Light Bold"/>
              </a:rPr>
              <a:t>Interpolation:</a:t>
            </a:r>
            <a:r>
              <a:rPr lang="en-US" sz="2000">
                <a:solidFill>
                  <a:srgbClr val="100F0D"/>
                </a:solidFill>
                <a:latin typeface="Montserrat Light"/>
                <a:ea typeface="Montserrat Light"/>
                <a:cs typeface="Montserrat Light"/>
                <a:sym typeface="Montserrat Light"/>
              </a:rPr>
              <a:t> Estimating missing values using surrounding data.</a:t>
            </a:r>
          </a:p>
          <a:p>
            <a:pPr marL="431801" lvl="1" indent="-215900" algn="just">
              <a:lnSpc>
                <a:spcPts val="2800"/>
              </a:lnSpc>
              <a:buFont typeface="Arial"/>
              <a:buChar char="•"/>
            </a:pPr>
            <a:r>
              <a:rPr lang="en-US" sz="2000" b="1">
                <a:solidFill>
                  <a:srgbClr val="100F0D"/>
                </a:solidFill>
                <a:latin typeface="Montserrat Light Bold"/>
                <a:ea typeface="Montserrat Light Bold"/>
                <a:cs typeface="Montserrat Light Bold"/>
                <a:sym typeface="Montserrat Light Bold"/>
              </a:rPr>
              <a:t>Time Series Model (ARIMA): </a:t>
            </a:r>
            <a:r>
              <a:rPr lang="en-US" sz="2000">
                <a:solidFill>
                  <a:srgbClr val="100F0D"/>
                </a:solidFill>
                <a:latin typeface="Montserrat Light"/>
                <a:ea typeface="Montserrat Light"/>
                <a:cs typeface="Montserrat Light"/>
                <a:sym typeface="Montserrat Light"/>
              </a:rPr>
              <a:t>Predicting values for continuous missing periods.</a:t>
            </a:r>
          </a:p>
          <a:p>
            <a:pPr marL="431801" lvl="1" indent="-215900" algn="just">
              <a:lnSpc>
                <a:spcPts val="2800"/>
              </a:lnSpc>
              <a:buFont typeface="Arial"/>
              <a:buChar char="•"/>
            </a:pPr>
            <a:r>
              <a:rPr lang="en-US" sz="2000" b="1">
                <a:solidFill>
                  <a:srgbClr val="100F0D"/>
                </a:solidFill>
                <a:latin typeface="Montserrat Light Bold"/>
                <a:ea typeface="Montserrat Light Bold"/>
                <a:cs typeface="Montserrat Light Bold"/>
                <a:sym typeface="Montserrat Light Bold"/>
              </a:rPr>
              <a:t>KNN:</a:t>
            </a:r>
            <a:r>
              <a:rPr lang="en-US" sz="2000">
                <a:solidFill>
                  <a:srgbClr val="100F0D"/>
                </a:solidFill>
                <a:latin typeface="Montserrat Light"/>
                <a:ea typeface="Montserrat Light"/>
                <a:cs typeface="Montserrat Light"/>
                <a:sym typeface="Montserrat Light"/>
              </a:rPr>
              <a:t> Estimating categorical or directional data.</a:t>
            </a:r>
          </a:p>
          <a:p>
            <a:pPr algn="just">
              <a:lnSpc>
                <a:spcPts val="2800"/>
              </a:lnSpc>
            </a:pPr>
            <a:endParaRPr lang="en-US" sz="2000">
              <a:solidFill>
                <a:srgbClr val="100F0D"/>
              </a:solidFill>
              <a:latin typeface="Montserrat Light"/>
              <a:ea typeface="Montserrat Light"/>
              <a:cs typeface="Montserrat Light"/>
              <a:sym typeface="Montserrat Light"/>
            </a:endParaRPr>
          </a:p>
        </p:txBody>
      </p:sp>
      <p:sp>
        <p:nvSpPr>
          <p:cNvPr id="14" name="TextBox 14"/>
          <p:cNvSpPr txBox="1"/>
          <p:nvPr/>
        </p:nvSpPr>
        <p:spPr>
          <a:xfrm>
            <a:off x="1444749" y="1878259"/>
            <a:ext cx="5734538" cy="755284"/>
          </a:xfrm>
          <a:prstGeom prst="rect">
            <a:avLst/>
          </a:prstGeom>
        </p:spPr>
        <p:txBody>
          <a:bodyPr lIns="0" tIns="0" rIns="0" bIns="0" rtlCol="0" anchor="t">
            <a:spAutoFit/>
          </a:bodyPr>
          <a:lstStyle/>
          <a:p>
            <a:pPr marL="0" lvl="0" indent="0" algn="ctr">
              <a:lnSpc>
                <a:spcPts val="6155"/>
              </a:lnSpc>
              <a:spcBef>
                <a:spcPct val="0"/>
              </a:spcBef>
            </a:pPr>
            <a:r>
              <a:rPr lang="en-US" sz="4460" spc="437">
                <a:solidFill>
                  <a:srgbClr val="231F20"/>
                </a:solidFill>
                <a:latin typeface="Oswald"/>
                <a:ea typeface="Oswald"/>
                <a:cs typeface="Oswald"/>
                <a:sym typeface="Oswald"/>
              </a:rPr>
              <a:t>DATA PREPROCESSING</a:t>
            </a:r>
          </a:p>
        </p:txBody>
      </p:sp>
      <p:grpSp>
        <p:nvGrpSpPr>
          <p:cNvPr id="15" name="Group 15"/>
          <p:cNvGrpSpPr/>
          <p:nvPr/>
        </p:nvGrpSpPr>
        <p:grpSpPr>
          <a:xfrm>
            <a:off x="1196389" y="6248723"/>
            <a:ext cx="15066851" cy="537864"/>
            <a:chOff x="0" y="0"/>
            <a:chExt cx="18163933" cy="648425"/>
          </a:xfrm>
        </p:grpSpPr>
        <p:sp>
          <p:nvSpPr>
            <p:cNvPr id="16" name="Freeform 16"/>
            <p:cNvSpPr/>
            <p:nvPr/>
          </p:nvSpPr>
          <p:spPr>
            <a:xfrm>
              <a:off x="0" y="0"/>
              <a:ext cx="18163933" cy="648425"/>
            </a:xfrm>
            <a:custGeom>
              <a:avLst/>
              <a:gdLst/>
              <a:ahLst/>
              <a:cxnLst/>
              <a:rect l="l" t="t" r="r" b="b"/>
              <a:pathLst>
                <a:path w="18163933" h="648425">
                  <a:moveTo>
                    <a:pt x="15929" y="0"/>
                  </a:moveTo>
                  <a:lnTo>
                    <a:pt x="18148004" y="0"/>
                  </a:lnTo>
                  <a:cubicBezTo>
                    <a:pt x="18152228" y="0"/>
                    <a:pt x="18156281" y="1678"/>
                    <a:pt x="18159268" y="4665"/>
                  </a:cubicBezTo>
                  <a:cubicBezTo>
                    <a:pt x="18162256" y="7653"/>
                    <a:pt x="18163933" y="11704"/>
                    <a:pt x="18163933" y="15929"/>
                  </a:cubicBezTo>
                  <a:lnTo>
                    <a:pt x="18163933" y="632496"/>
                  </a:lnTo>
                  <a:cubicBezTo>
                    <a:pt x="18163933" y="636721"/>
                    <a:pt x="18162256" y="640773"/>
                    <a:pt x="18159268" y="643760"/>
                  </a:cubicBezTo>
                  <a:cubicBezTo>
                    <a:pt x="18156281" y="646747"/>
                    <a:pt x="18152228" y="648425"/>
                    <a:pt x="18148004" y="648425"/>
                  </a:cubicBezTo>
                  <a:lnTo>
                    <a:pt x="15929" y="648425"/>
                  </a:lnTo>
                  <a:cubicBezTo>
                    <a:pt x="7132" y="648425"/>
                    <a:pt x="0" y="641294"/>
                    <a:pt x="0" y="632496"/>
                  </a:cubicBezTo>
                  <a:lnTo>
                    <a:pt x="0" y="15929"/>
                  </a:lnTo>
                  <a:cubicBezTo>
                    <a:pt x="0" y="11704"/>
                    <a:pt x="1678" y="7653"/>
                    <a:pt x="4665" y="4665"/>
                  </a:cubicBezTo>
                  <a:cubicBezTo>
                    <a:pt x="7653" y="1678"/>
                    <a:pt x="11704" y="0"/>
                    <a:pt x="15929" y="0"/>
                  </a:cubicBezTo>
                  <a:close/>
                </a:path>
              </a:pathLst>
            </a:custGeom>
            <a:solidFill>
              <a:srgbClr val="FFFFFF">
                <a:alpha val="98824"/>
              </a:srgbClr>
            </a:solidFill>
          </p:spPr>
        </p:sp>
        <p:sp>
          <p:nvSpPr>
            <p:cNvPr id="17" name="TextBox 17"/>
            <p:cNvSpPr txBox="1"/>
            <p:nvPr/>
          </p:nvSpPr>
          <p:spPr>
            <a:xfrm>
              <a:off x="0" y="-28575"/>
              <a:ext cx="18163933" cy="677000"/>
            </a:xfrm>
            <a:prstGeom prst="rect">
              <a:avLst/>
            </a:prstGeom>
          </p:spPr>
          <p:txBody>
            <a:bodyPr lIns="50800" tIns="50800" rIns="50800" bIns="50800" rtlCol="0" anchor="ctr"/>
            <a:lstStyle/>
            <a:p>
              <a:pPr algn="ctr">
                <a:lnSpc>
                  <a:spcPts val="2859"/>
                </a:lnSpc>
              </a:pPr>
              <a:endParaRPr/>
            </a:p>
          </p:txBody>
        </p:sp>
      </p:grpSp>
      <p:grpSp>
        <p:nvGrpSpPr>
          <p:cNvPr id="18" name="Group 18"/>
          <p:cNvGrpSpPr/>
          <p:nvPr/>
        </p:nvGrpSpPr>
        <p:grpSpPr>
          <a:xfrm>
            <a:off x="1407911" y="5638878"/>
            <a:ext cx="4180194" cy="546354"/>
            <a:chOff x="0" y="0"/>
            <a:chExt cx="1075555" cy="140576"/>
          </a:xfrm>
        </p:grpSpPr>
        <p:sp>
          <p:nvSpPr>
            <p:cNvPr id="19" name="Freeform 19"/>
            <p:cNvSpPr/>
            <p:nvPr/>
          </p:nvSpPr>
          <p:spPr>
            <a:xfrm>
              <a:off x="0" y="0"/>
              <a:ext cx="1075555" cy="140576"/>
            </a:xfrm>
            <a:custGeom>
              <a:avLst/>
              <a:gdLst/>
              <a:ahLst/>
              <a:cxnLst/>
              <a:rect l="l" t="t" r="r" b="b"/>
              <a:pathLst>
                <a:path w="1075555" h="140576">
                  <a:moveTo>
                    <a:pt x="57413" y="0"/>
                  </a:moveTo>
                  <a:lnTo>
                    <a:pt x="1018142" y="0"/>
                  </a:lnTo>
                  <a:cubicBezTo>
                    <a:pt x="1049850" y="0"/>
                    <a:pt x="1075555" y="25705"/>
                    <a:pt x="1075555" y="57413"/>
                  </a:cubicBezTo>
                  <a:lnTo>
                    <a:pt x="1075555" y="83162"/>
                  </a:lnTo>
                  <a:cubicBezTo>
                    <a:pt x="1075555" y="114871"/>
                    <a:pt x="1049850" y="140576"/>
                    <a:pt x="1018142" y="140576"/>
                  </a:cubicBezTo>
                  <a:lnTo>
                    <a:pt x="57413" y="140576"/>
                  </a:lnTo>
                  <a:cubicBezTo>
                    <a:pt x="25705" y="140576"/>
                    <a:pt x="0" y="114871"/>
                    <a:pt x="0" y="83162"/>
                  </a:cubicBezTo>
                  <a:lnTo>
                    <a:pt x="0" y="57413"/>
                  </a:lnTo>
                  <a:cubicBezTo>
                    <a:pt x="0" y="25705"/>
                    <a:pt x="25705" y="0"/>
                    <a:pt x="57413" y="0"/>
                  </a:cubicBezTo>
                  <a:close/>
                </a:path>
              </a:pathLst>
            </a:custGeom>
            <a:solidFill>
              <a:srgbClr val="FFFFFF">
                <a:alpha val="98824"/>
              </a:srgbClr>
            </a:solidFill>
          </p:spPr>
        </p:sp>
        <p:sp>
          <p:nvSpPr>
            <p:cNvPr id="20" name="TextBox 20"/>
            <p:cNvSpPr txBox="1"/>
            <p:nvPr/>
          </p:nvSpPr>
          <p:spPr>
            <a:xfrm>
              <a:off x="0" y="-28575"/>
              <a:ext cx="1075555" cy="169151"/>
            </a:xfrm>
            <a:prstGeom prst="rect">
              <a:avLst/>
            </a:prstGeom>
          </p:spPr>
          <p:txBody>
            <a:bodyPr lIns="50800" tIns="50800" rIns="50800" bIns="50800" rtlCol="0" anchor="ctr"/>
            <a:lstStyle/>
            <a:p>
              <a:pPr algn="ctr">
                <a:lnSpc>
                  <a:spcPts val="2859"/>
                </a:lnSpc>
              </a:pPr>
              <a:endParaRPr/>
            </a:p>
          </p:txBody>
        </p:sp>
      </p:grpSp>
      <p:sp>
        <p:nvSpPr>
          <p:cNvPr id="21" name="TextBox 21"/>
          <p:cNvSpPr txBox="1"/>
          <p:nvPr/>
        </p:nvSpPr>
        <p:spPr>
          <a:xfrm>
            <a:off x="1529065" y="5572203"/>
            <a:ext cx="3644441" cy="613029"/>
          </a:xfrm>
          <a:prstGeom prst="rect">
            <a:avLst/>
          </a:prstGeom>
        </p:spPr>
        <p:txBody>
          <a:bodyPr lIns="0" tIns="0" rIns="0" bIns="0" rtlCol="0" anchor="t">
            <a:spAutoFit/>
          </a:bodyPr>
          <a:lstStyle/>
          <a:p>
            <a:pPr marL="0" lvl="0" indent="0" algn="ctr">
              <a:lnSpc>
                <a:spcPts val="4967"/>
              </a:lnSpc>
              <a:spcBef>
                <a:spcPct val="0"/>
              </a:spcBef>
            </a:pPr>
            <a:r>
              <a:rPr lang="en-US" sz="3600" spc="352">
                <a:solidFill>
                  <a:srgbClr val="231F20"/>
                </a:solidFill>
                <a:latin typeface="Oswald"/>
                <a:ea typeface="Oswald"/>
                <a:cs typeface="Oswald"/>
                <a:sym typeface="Oswald"/>
              </a:rPr>
              <a:t>NORMALIZATION</a:t>
            </a:r>
          </a:p>
        </p:txBody>
      </p:sp>
      <p:sp>
        <p:nvSpPr>
          <p:cNvPr id="22" name="TextBox 22"/>
          <p:cNvSpPr txBox="1"/>
          <p:nvPr/>
        </p:nvSpPr>
        <p:spPr>
          <a:xfrm>
            <a:off x="1486907" y="6273491"/>
            <a:ext cx="14570131" cy="339725"/>
          </a:xfrm>
          <a:prstGeom prst="rect">
            <a:avLst/>
          </a:prstGeom>
        </p:spPr>
        <p:txBody>
          <a:bodyPr lIns="0" tIns="0" rIns="0" bIns="0" rtlCol="0" anchor="t">
            <a:spAutoFit/>
          </a:bodyPr>
          <a:lstStyle/>
          <a:p>
            <a:pPr algn="just">
              <a:lnSpc>
                <a:spcPts val="2800"/>
              </a:lnSpc>
            </a:pPr>
            <a:r>
              <a:rPr lang="en-US" sz="2000">
                <a:solidFill>
                  <a:srgbClr val="100F0D"/>
                </a:solidFill>
                <a:latin typeface="Montserrat Light"/>
                <a:ea typeface="Montserrat Light"/>
                <a:cs typeface="Montserrat Light"/>
                <a:sym typeface="Montserrat Light"/>
              </a:rPr>
              <a:t>ULUKISLA_speed was normalized to a 0-1 range using the Min-Max normalization method.</a:t>
            </a:r>
          </a:p>
        </p:txBody>
      </p:sp>
      <p:grpSp>
        <p:nvGrpSpPr>
          <p:cNvPr id="23" name="Group 23"/>
          <p:cNvGrpSpPr/>
          <p:nvPr/>
        </p:nvGrpSpPr>
        <p:grpSpPr>
          <a:xfrm>
            <a:off x="1238547" y="7498867"/>
            <a:ext cx="15066851" cy="537864"/>
            <a:chOff x="0" y="0"/>
            <a:chExt cx="18163933" cy="648425"/>
          </a:xfrm>
        </p:grpSpPr>
        <p:sp>
          <p:nvSpPr>
            <p:cNvPr id="24" name="Freeform 24"/>
            <p:cNvSpPr/>
            <p:nvPr/>
          </p:nvSpPr>
          <p:spPr>
            <a:xfrm>
              <a:off x="0" y="0"/>
              <a:ext cx="18163933" cy="648425"/>
            </a:xfrm>
            <a:custGeom>
              <a:avLst/>
              <a:gdLst/>
              <a:ahLst/>
              <a:cxnLst/>
              <a:rect l="l" t="t" r="r" b="b"/>
              <a:pathLst>
                <a:path w="18163933" h="648425">
                  <a:moveTo>
                    <a:pt x="15929" y="0"/>
                  </a:moveTo>
                  <a:lnTo>
                    <a:pt x="18148004" y="0"/>
                  </a:lnTo>
                  <a:cubicBezTo>
                    <a:pt x="18152228" y="0"/>
                    <a:pt x="18156281" y="1678"/>
                    <a:pt x="18159268" y="4665"/>
                  </a:cubicBezTo>
                  <a:cubicBezTo>
                    <a:pt x="18162256" y="7653"/>
                    <a:pt x="18163933" y="11704"/>
                    <a:pt x="18163933" y="15929"/>
                  </a:cubicBezTo>
                  <a:lnTo>
                    <a:pt x="18163933" y="632496"/>
                  </a:lnTo>
                  <a:cubicBezTo>
                    <a:pt x="18163933" y="636721"/>
                    <a:pt x="18162256" y="640773"/>
                    <a:pt x="18159268" y="643760"/>
                  </a:cubicBezTo>
                  <a:cubicBezTo>
                    <a:pt x="18156281" y="646747"/>
                    <a:pt x="18152228" y="648425"/>
                    <a:pt x="18148004" y="648425"/>
                  </a:cubicBezTo>
                  <a:lnTo>
                    <a:pt x="15929" y="648425"/>
                  </a:lnTo>
                  <a:cubicBezTo>
                    <a:pt x="7132" y="648425"/>
                    <a:pt x="0" y="641294"/>
                    <a:pt x="0" y="632496"/>
                  </a:cubicBezTo>
                  <a:lnTo>
                    <a:pt x="0" y="15929"/>
                  </a:lnTo>
                  <a:cubicBezTo>
                    <a:pt x="0" y="11704"/>
                    <a:pt x="1678" y="7653"/>
                    <a:pt x="4665" y="4665"/>
                  </a:cubicBezTo>
                  <a:cubicBezTo>
                    <a:pt x="7653" y="1678"/>
                    <a:pt x="11704" y="0"/>
                    <a:pt x="15929" y="0"/>
                  </a:cubicBezTo>
                  <a:close/>
                </a:path>
              </a:pathLst>
            </a:custGeom>
            <a:solidFill>
              <a:srgbClr val="FFFFFF">
                <a:alpha val="98824"/>
              </a:srgbClr>
            </a:solidFill>
          </p:spPr>
        </p:sp>
        <p:sp>
          <p:nvSpPr>
            <p:cNvPr id="25" name="TextBox 25"/>
            <p:cNvSpPr txBox="1"/>
            <p:nvPr/>
          </p:nvSpPr>
          <p:spPr>
            <a:xfrm>
              <a:off x="0" y="-28575"/>
              <a:ext cx="18163933" cy="677000"/>
            </a:xfrm>
            <a:prstGeom prst="rect">
              <a:avLst/>
            </a:prstGeom>
          </p:spPr>
          <p:txBody>
            <a:bodyPr lIns="50800" tIns="50800" rIns="50800" bIns="50800" rtlCol="0" anchor="ctr"/>
            <a:lstStyle/>
            <a:p>
              <a:pPr algn="ctr">
                <a:lnSpc>
                  <a:spcPts val="2859"/>
                </a:lnSpc>
              </a:pPr>
              <a:endParaRPr/>
            </a:p>
          </p:txBody>
        </p:sp>
      </p:grpSp>
      <p:grpSp>
        <p:nvGrpSpPr>
          <p:cNvPr id="26" name="Group 26"/>
          <p:cNvGrpSpPr/>
          <p:nvPr/>
        </p:nvGrpSpPr>
        <p:grpSpPr>
          <a:xfrm>
            <a:off x="1457658" y="6919937"/>
            <a:ext cx="8267786" cy="546354"/>
            <a:chOff x="0" y="0"/>
            <a:chExt cx="2127284" cy="140576"/>
          </a:xfrm>
        </p:grpSpPr>
        <p:sp>
          <p:nvSpPr>
            <p:cNvPr id="27" name="Freeform 27"/>
            <p:cNvSpPr/>
            <p:nvPr/>
          </p:nvSpPr>
          <p:spPr>
            <a:xfrm>
              <a:off x="0" y="0"/>
              <a:ext cx="2127284" cy="140576"/>
            </a:xfrm>
            <a:custGeom>
              <a:avLst/>
              <a:gdLst/>
              <a:ahLst/>
              <a:cxnLst/>
              <a:rect l="l" t="t" r="r" b="b"/>
              <a:pathLst>
                <a:path w="2127284" h="140576">
                  <a:moveTo>
                    <a:pt x="29028" y="0"/>
                  </a:moveTo>
                  <a:lnTo>
                    <a:pt x="2098256" y="0"/>
                  </a:lnTo>
                  <a:cubicBezTo>
                    <a:pt x="2105955" y="0"/>
                    <a:pt x="2113338" y="3058"/>
                    <a:pt x="2118782" y="8502"/>
                  </a:cubicBezTo>
                  <a:cubicBezTo>
                    <a:pt x="2124226" y="13946"/>
                    <a:pt x="2127284" y="21329"/>
                    <a:pt x="2127284" y="29028"/>
                  </a:cubicBezTo>
                  <a:lnTo>
                    <a:pt x="2127284" y="111547"/>
                  </a:lnTo>
                  <a:cubicBezTo>
                    <a:pt x="2127284" y="127579"/>
                    <a:pt x="2114288" y="140576"/>
                    <a:pt x="2098256" y="140576"/>
                  </a:cubicBezTo>
                  <a:lnTo>
                    <a:pt x="29028" y="140576"/>
                  </a:lnTo>
                  <a:cubicBezTo>
                    <a:pt x="12996" y="140576"/>
                    <a:pt x="0" y="127579"/>
                    <a:pt x="0" y="111547"/>
                  </a:cubicBezTo>
                  <a:lnTo>
                    <a:pt x="0" y="29028"/>
                  </a:lnTo>
                  <a:cubicBezTo>
                    <a:pt x="0" y="12996"/>
                    <a:pt x="12996" y="0"/>
                    <a:pt x="29028" y="0"/>
                  </a:cubicBezTo>
                  <a:close/>
                </a:path>
              </a:pathLst>
            </a:custGeom>
            <a:solidFill>
              <a:srgbClr val="FFFFFF">
                <a:alpha val="98824"/>
              </a:srgbClr>
            </a:solidFill>
          </p:spPr>
        </p:sp>
        <p:sp>
          <p:nvSpPr>
            <p:cNvPr id="28" name="TextBox 28"/>
            <p:cNvSpPr txBox="1"/>
            <p:nvPr/>
          </p:nvSpPr>
          <p:spPr>
            <a:xfrm>
              <a:off x="0" y="-28575"/>
              <a:ext cx="2127284" cy="169151"/>
            </a:xfrm>
            <a:prstGeom prst="rect">
              <a:avLst/>
            </a:prstGeom>
          </p:spPr>
          <p:txBody>
            <a:bodyPr lIns="50800" tIns="50800" rIns="50800" bIns="50800" rtlCol="0" anchor="ctr"/>
            <a:lstStyle/>
            <a:p>
              <a:pPr algn="ctr">
                <a:lnSpc>
                  <a:spcPts val="2859"/>
                </a:lnSpc>
              </a:pPr>
              <a:endParaRPr/>
            </a:p>
          </p:txBody>
        </p:sp>
      </p:grpSp>
      <p:sp>
        <p:nvSpPr>
          <p:cNvPr id="29" name="TextBox 29"/>
          <p:cNvSpPr txBox="1"/>
          <p:nvPr/>
        </p:nvSpPr>
        <p:spPr>
          <a:xfrm>
            <a:off x="1711338" y="6853262"/>
            <a:ext cx="8192248" cy="613029"/>
          </a:xfrm>
          <a:prstGeom prst="rect">
            <a:avLst/>
          </a:prstGeom>
        </p:spPr>
        <p:txBody>
          <a:bodyPr lIns="0" tIns="0" rIns="0" bIns="0" rtlCol="0" anchor="t">
            <a:spAutoFit/>
          </a:bodyPr>
          <a:lstStyle/>
          <a:p>
            <a:pPr marL="0" lvl="0" indent="0" algn="l">
              <a:lnSpc>
                <a:spcPts val="4967"/>
              </a:lnSpc>
              <a:spcBef>
                <a:spcPct val="0"/>
              </a:spcBef>
            </a:pPr>
            <a:r>
              <a:rPr lang="en-US" sz="3600" spc="352">
                <a:solidFill>
                  <a:srgbClr val="231F20"/>
                </a:solidFill>
                <a:latin typeface="Oswald"/>
                <a:ea typeface="Oswald"/>
                <a:cs typeface="Oswald"/>
                <a:sym typeface="Oswald"/>
              </a:rPr>
              <a:t>OUTLIER DETECTION AND REMOVAL</a:t>
            </a:r>
          </a:p>
        </p:txBody>
      </p:sp>
      <p:sp>
        <p:nvSpPr>
          <p:cNvPr id="30" name="TextBox 30"/>
          <p:cNvSpPr txBox="1"/>
          <p:nvPr/>
        </p:nvSpPr>
        <p:spPr>
          <a:xfrm>
            <a:off x="1529065" y="7523635"/>
            <a:ext cx="14570131" cy="339725"/>
          </a:xfrm>
          <a:prstGeom prst="rect">
            <a:avLst/>
          </a:prstGeom>
        </p:spPr>
        <p:txBody>
          <a:bodyPr lIns="0" tIns="0" rIns="0" bIns="0" rtlCol="0" anchor="t">
            <a:spAutoFit/>
          </a:bodyPr>
          <a:lstStyle/>
          <a:p>
            <a:pPr algn="just">
              <a:lnSpc>
                <a:spcPts val="2800"/>
              </a:lnSpc>
            </a:pPr>
            <a:r>
              <a:rPr lang="en-US" sz="2000">
                <a:solidFill>
                  <a:srgbClr val="100F0D"/>
                </a:solidFill>
                <a:latin typeface="Montserrat Light"/>
                <a:ea typeface="Montserrat Light"/>
                <a:cs typeface="Montserrat Light"/>
                <a:sym typeface="Montserrat Light"/>
              </a:rPr>
              <a:t>ULUKISLA_speed was normalized to a 0-1 range using the Min-Max normalization method.</a:t>
            </a:r>
          </a:p>
        </p:txBody>
      </p:sp>
      <p:grpSp>
        <p:nvGrpSpPr>
          <p:cNvPr id="31" name="Group 31"/>
          <p:cNvGrpSpPr/>
          <p:nvPr/>
        </p:nvGrpSpPr>
        <p:grpSpPr>
          <a:xfrm>
            <a:off x="1238547" y="8720436"/>
            <a:ext cx="15066851" cy="537864"/>
            <a:chOff x="0" y="0"/>
            <a:chExt cx="18163933" cy="648425"/>
          </a:xfrm>
        </p:grpSpPr>
        <p:sp>
          <p:nvSpPr>
            <p:cNvPr id="32" name="Freeform 32"/>
            <p:cNvSpPr/>
            <p:nvPr/>
          </p:nvSpPr>
          <p:spPr>
            <a:xfrm>
              <a:off x="0" y="0"/>
              <a:ext cx="18163933" cy="648425"/>
            </a:xfrm>
            <a:custGeom>
              <a:avLst/>
              <a:gdLst/>
              <a:ahLst/>
              <a:cxnLst/>
              <a:rect l="l" t="t" r="r" b="b"/>
              <a:pathLst>
                <a:path w="18163933" h="648425">
                  <a:moveTo>
                    <a:pt x="15929" y="0"/>
                  </a:moveTo>
                  <a:lnTo>
                    <a:pt x="18148004" y="0"/>
                  </a:lnTo>
                  <a:cubicBezTo>
                    <a:pt x="18152228" y="0"/>
                    <a:pt x="18156281" y="1678"/>
                    <a:pt x="18159268" y="4665"/>
                  </a:cubicBezTo>
                  <a:cubicBezTo>
                    <a:pt x="18162256" y="7653"/>
                    <a:pt x="18163933" y="11704"/>
                    <a:pt x="18163933" y="15929"/>
                  </a:cubicBezTo>
                  <a:lnTo>
                    <a:pt x="18163933" y="632496"/>
                  </a:lnTo>
                  <a:cubicBezTo>
                    <a:pt x="18163933" y="636721"/>
                    <a:pt x="18162256" y="640773"/>
                    <a:pt x="18159268" y="643760"/>
                  </a:cubicBezTo>
                  <a:cubicBezTo>
                    <a:pt x="18156281" y="646747"/>
                    <a:pt x="18152228" y="648425"/>
                    <a:pt x="18148004" y="648425"/>
                  </a:cubicBezTo>
                  <a:lnTo>
                    <a:pt x="15929" y="648425"/>
                  </a:lnTo>
                  <a:cubicBezTo>
                    <a:pt x="7132" y="648425"/>
                    <a:pt x="0" y="641294"/>
                    <a:pt x="0" y="632496"/>
                  </a:cubicBezTo>
                  <a:lnTo>
                    <a:pt x="0" y="15929"/>
                  </a:lnTo>
                  <a:cubicBezTo>
                    <a:pt x="0" y="11704"/>
                    <a:pt x="1678" y="7653"/>
                    <a:pt x="4665" y="4665"/>
                  </a:cubicBezTo>
                  <a:cubicBezTo>
                    <a:pt x="7653" y="1678"/>
                    <a:pt x="11704" y="0"/>
                    <a:pt x="15929" y="0"/>
                  </a:cubicBezTo>
                  <a:close/>
                </a:path>
              </a:pathLst>
            </a:custGeom>
            <a:solidFill>
              <a:srgbClr val="FFFFFF">
                <a:alpha val="98824"/>
              </a:srgbClr>
            </a:solidFill>
          </p:spPr>
        </p:sp>
        <p:sp>
          <p:nvSpPr>
            <p:cNvPr id="33" name="TextBox 33"/>
            <p:cNvSpPr txBox="1"/>
            <p:nvPr/>
          </p:nvSpPr>
          <p:spPr>
            <a:xfrm>
              <a:off x="0" y="-28575"/>
              <a:ext cx="18163933" cy="677000"/>
            </a:xfrm>
            <a:prstGeom prst="rect">
              <a:avLst/>
            </a:prstGeom>
          </p:spPr>
          <p:txBody>
            <a:bodyPr lIns="50800" tIns="50800" rIns="50800" bIns="50800" rtlCol="0" anchor="ctr"/>
            <a:lstStyle/>
            <a:p>
              <a:pPr algn="ctr">
                <a:lnSpc>
                  <a:spcPts val="2859"/>
                </a:lnSpc>
              </a:pPr>
              <a:endParaRPr/>
            </a:p>
          </p:txBody>
        </p:sp>
      </p:grpSp>
      <p:grpSp>
        <p:nvGrpSpPr>
          <p:cNvPr id="34" name="Group 34"/>
          <p:cNvGrpSpPr/>
          <p:nvPr/>
        </p:nvGrpSpPr>
        <p:grpSpPr>
          <a:xfrm>
            <a:off x="1457658" y="8141506"/>
            <a:ext cx="8267786" cy="546354"/>
            <a:chOff x="0" y="0"/>
            <a:chExt cx="2127284" cy="140576"/>
          </a:xfrm>
        </p:grpSpPr>
        <p:sp>
          <p:nvSpPr>
            <p:cNvPr id="35" name="Freeform 35"/>
            <p:cNvSpPr/>
            <p:nvPr/>
          </p:nvSpPr>
          <p:spPr>
            <a:xfrm>
              <a:off x="0" y="0"/>
              <a:ext cx="2127284" cy="140576"/>
            </a:xfrm>
            <a:custGeom>
              <a:avLst/>
              <a:gdLst/>
              <a:ahLst/>
              <a:cxnLst/>
              <a:rect l="l" t="t" r="r" b="b"/>
              <a:pathLst>
                <a:path w="2127284" h="140576">
                  <a:moveTo>
                    <a:pt x="29028" y="0"/>
                  </a:moveTo>
                  <a:lnTo>
                    <a:pt x="2098256" y="0"/>
                  </a:lnTo>
                  <a:cubicBezTo>
                    <a:pt x="2105955" y="0"/>
                    <a:pt x="2113338" y="3058"/>
                    <a:pt x="2118782" y="8502"/>
                  </a:cubicBezTo>
                  <a:cubicBezTo>
                    <a:pt x="2124226" y="13946"/>
                    <a:pt x="2127284" y="21329"/>
                    <a:pt x="2127284" y="29028"/>
                  </a:cubicBezTo>
                  <a:lnTo>
                    <a:pt x="2127284" y="111547"/>
                  </a:lnTo>
                  <a:cubicBezTo>
                    <a:pt x="2127284" y="127579"/>
                    <a:pt x="2114288" y="140576"/>
                    <a:pt x="2098256" y="140576"/>
                  </a:cubicBezTo>
                  <a:lnTo>
                    <a:pt x="29028" y="140576"/>
                  </a:lnTo>
                  <a:cubicBezTo>
                    <a:pt x="12996" y="140576"/>
                    <a:pt x="0" y="127579"/>
                    <a:pt x="0" y="111547"/>
                  </a:cubicBezTo>
                  <a:lnTo>
                    <a:pt x="0" y="29028"/>
                  </a:lnTo>
                  <a:cubicBezTo>
                    <a:pt x="0" y="12996"/>
                    <a:pt x="12996" y="0"/>
                    <a:pt x="29028" y="0"/>
                  </a:cubicBezTo>
                  <a:close/>
                </a:path>
              </a:pathLst>
            </a:custGeom>
            <a:solidFill>
              <a:srgbClr val="FFFFFF">
                <a:alpha val="98824"/>
              </a:srgbClr>
            </a:solidFill>
          </p:spPr>
        </p:sp>
        <p:sp>
          <p:nvSpPr>
            <p:cNvPr id="36" name="TextBox 36"/>
            <p:cNvSpPr txBox="1"/>
            <p:nvPr/>
          </p:nvSpPr>
          <p:spPr>
            <a:xfrm>
              <a:off x="0" y="-28575"/>
              <a:ext cx="2127284" cy="169151"/>
            </a:xfrm>
            <a:prstGeom prst="rect">
              <a:avLst/>
            </a:prstGeom>
          </p:spPr>
          <p:txBody>
            <a:bodyPr lIns="50800" tIns="50800" rIns="50800" bIns="50800" rtlCol="0" anchor="ctr"/>
            <a:lstStyle/>
            <a:p>
              <a:pPr algn="ctr">
                <a:lnSpc>
                  <a:spcPts val="2859"/>
                </a:lnSpc>
              </a:pPr>
              <a:endParaRPr/>
            </a:p>
          </p:txBody>
        </p:sp>
      </p:grpSp>
      <p:sp>
        <p:nvSpPr>
          <p:cNvPr id="37" name="TextBox 37"/>
          <p:cNvSpPr txBox="1"/>
          <p:nvPr/>
        </p:nvSpPr>
        <p:spPr>
          <a:xfrm>
            <a:off x="1711338" y="8074831"/>
            <a:ext cx="8192248" cy="613029"/>
          </a:xfrm>
          <a:prstGeom prst="rect">
            <a:avLst/>
          </a:prstGeom>
        </p:spPr>
        <p:txBody>
          <a:bodyPr lIns="0" tIns="0" rIns="0" bIns="0" rtlCol="0" anchor="t">
            <a:spAutoFit/>
          </a:bodyPr>
          <a:lstStyle/>
          <a:p>
            <a:pPr marL="0" lvl="0" indent="0" algn="l">
              <a:lnSpc>
                <a:spcPts val="4967"/>
              </a:lnSpc>
              <a:spcBef>
                <a:spcPct val="0"/>
              </a:spcBef>
            </a:pPr>
            <a:r>
              <a:rPr lang="en-US" sz="3600" spc="352">
                <a:solidFill>
                  <a:srgbClr val="231F20"/>
                </a:solidFill>
                <a:latin typeface="Oswald"/>
                <a:ea typeface="Oswald"/>
                <a:cs typeface="Oswald"/>
                <a:sym typeface="Oswald"/>
              </a:rPr>
              <a:t>DATA CLEANSING</a:t>
            </a:r>
          </a:p>
        </p:txBody>
      </p:sp>
      <p:sp>
        <p:nvSpPr>
          <p:cNvPr id="38" name="TextBox 38"/>
          <p:cNvSpPr txBox="1"/>
          <p:nvPr/>
        </p:nvSpPr>
        <p:spPr>
          <a:xfrm>
            <a:off x="1529065" y="8792635"/>
            <a:ext cx="14570131" cy="339725"/>
          </a:xfrm>
          <a:prstGeom prst="rect">
            <a:avLst/>
          </a:prstGeom>
        </p:spPr>
        <p:txBody>
          <a:bodyPr lIns="0" tIns="0" rIns="0" bIns="0" rtlCol="0" anchor="t">
            <a:spAutoFit/>
          </a:bodyPr>
          <a:lstStyle/>
          <a:p>
            <a:pPr algn="just">
              <a:lnSpc>
                <a:spcPts val="2800"/>
              </a:lnSpc>
            </a:pPr>
            <a:r>
              <a:rPr lang="en-US" sz="2000">
                <a:solidFill>
                  <a:srgbClr val="100F0D"/>
                </a:solidFill>
                <a:latin typeface="Montserrat Light"/>
                <a:ea typeface="Montserrat Light"/>
                <a:cs typeface="Montserrat Light"/>
                <a:sym typeface="Montserrat Light"/>
              </a:rPr>
              <a:t>The dataset was cleaned and prepared for analysis. Wind speed units were verified to be in m/s for consistency.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rot="887923">
            <a:off x="15127014" y="-10279006"/>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152" y="3659175"/>
            <a:ext cx="6737373" cy="2467563"/>
          </a:xfrm>
          <a:custGeom>
            <a:avLst/>
            <a:gdLst/>
            <a:ahLst/>
            <a:cxnLst/>
            <a:rect l="l" t="t" r="r" b="b"/>
            <a:pathLst>
              <a:path w="6737373" h="2467563">
                <a:moveTo>
                  <a:pt x="0" y="0"/>
                </a:moveTo>
                <a:lnTo>
                  <a:pt x="6737373" y="0"/>
                </a:lnTo>
                <a:lnTo>
                  <a:pt x="6737373" y="2467562"/>
                </a:lnTo>
                <a:lnTo>
                  <a:pt x="0" y="2467562"/>
                </a:lnTo>
                <a:lnTo>
                  <a:pt x="0" y="0"/>
                </a:lnTo>
                <a:close/>
              </a:path>
            </a:pathLst>
          </a:custGeom>
          <a:blipFill>
            <a:blip r:embed="rId6"/>
            <a:stretch>
              <a:fillRect/>
            </a:stretch>
          </a:blipFill>
        </p:spPr>
      </p:sp>
      <p:sp>
        <p:nvSpPr>
          <p:cNvPr id="5" name="TextBox 5"/>
          <p:cNvSpPr txBox="1"/>
          <p:nvPr/>
        </p:nvSpPr>
        <p:spPr>
          <a:xfrm>
            <a:off x="909794" y="1438676"/>
            <a:ext cx="4814109" cy="1886297"/>
          </a:xfrm>
          <a:prstGeom prst="rect">
            <a:avLst/>
          </a:prstGeom>
        </p:spPr>
        <p:txBody>
          <a:bodyPr lIns="0" tIns="0" rIns="0" bIns="0" rtlCol="0" anchor="t">
            <a:spAutoFit/>
          </a:bodyPr>
          <a:lstStyle/>
          <a:p>
            <a:pPr marL="0" lvl="0" indent="0" algn="ctr">
              <a:lnSpc>
                <a:spcPts val="7550"/>
              </a:lnSpc>
              <a:spcBef>
                <a:spcPct val="0"/>
              </a:spcBef>
            </a:pPr>
            <a:r>
              <a:rPr lang="en-US" sz="5471" spc="536">
                <a:solidFill>
                  <a:srgbClr val="231F20"/>
                </a:solidFill>
                <a:latin typeface="Oswald"/>
                <a:ea typeface="Oswald"/>
                <a:cs typeface="Oswald"/>
                <a:sym typeface="Oswald"/>
              </a:rPr>
              <a:t>DESCRIPTIVE STATISTICS </a:t>
            </a:r>
          </a:p>
        </p:txBody>
      </p:sp>
      <p:sp>
        <p:nvSpPr>
          <p:cNvPr id="6" name="AutoShape 6"/>
          <p:cNvSpPr/>
          <p:nvPr/>
        </p:nvSpPr>
        <p:spPr>
          <a:xfrm>
            <a:off x="6754525" y="0"/>
            <a:ext cx="0" cy="10287000"/>
          </a:xfrm>
          <a:prstGeom prst="line">
            <a:avLst/>
          </a:prstGeom>
          <a:ln w="38100" cap="flat">
            <a:solidFill>
              <a:srgbClr val="000000"/>
            </a:solidFill>
            <a:prstDash val="solid"/>
            <a:headEnd type="none" w="sm" len="sm"/>
            <a:tailEnd type="none" w="sm" len="sm"/>
          </a:ln>
        </p:spPr>
      </p:sp>
      <p:sp>
        <p:nvSpPr>
          <p:cNvPr id="7" name="TextBox 7"/>
          <p:cNvSpPr txBox="1"/>
          <p:nvPr/>
        </p:nvSpPr>
        <p:spPr>
          <a:xfrm>
            <a:off x="8792225" y="351397"/>
            <a:ext cx="8652327" cy="1886297"/>
          </a:xfrm>
          <a:prstGeom prst="rect">
            <a:avLst/>
          </a:prstGeom>
        </p:spPr>
        <p:txBody>
          <a:bodyPr lIns="0" tIns="0" rIns="0" bIns="0" rtlCol="0" anchor="t">
            <a:spAutoFit/>
          </a:bodyPr>
          <a:lstStyle/>
          <a:p>
            <a:pPr marL="0" lvl="0" indent="0" algn="ctr">
              <a:lnSpc>
                <a:spcPts val="7550"/>
              </a:lnSpc>
              <a:spcBef>
                <a:spcPct val="0"/>
              </a:spcBef>
            </a:pPr>
            <a:r>
              <a:rPr lang="en-US" sz="5471" spc="536">
                <a:solidFill>
                  <a:srgbClr val="231F20"/>
                </a:solidFill>
                <a:latin typeface="Oswald"/>
                <a:ea typeface="Oswald"/>
                <a:cs typeface="Oswald"/>
                <a:sym typeface="Oswald"/>
              </a:rPr>
              <a:t>TIME SERIES ANALYSIS OF ULUKISLA_SPEED</a:t>
            </a:r>
          </a:p>
        </p:txBody>
      </p:sp>
      <p:sp>
        <p:nvSpPr>
          <p:cNvPr id="8" name="TextBox 8"/>
          <p:cNvSpPr txBox="1"/>
          <p:nvPr/>
        </p:nvSpPr>
        <p:spPr>
          <a:xfrm>
            <a:off x="7077018" y="2410400"/>
            <a:ext cx="11023973" cy="3556156"/>
          </a:xfrm>
          <a:prstGeom prst="rect">
            <a:avLst/>
          </a:prstGeom>
        </p:spPr>
        <p:txBody>
          <a:bodyPr lIns="0" tIns="0" rIns="0" bIns="0" rtlCol="0" anchor="t">
            <a:spAutoFit/>
          </a:bodyPr>
          <a:lstStyle/>
          <a:p>
            <a:pPr algn="l">
              <a:lnSpc>
                <a:spcPts val="2584"/>
              </a:lnSpc>
              <a:spcBef>
                <a:spcPct val="0"/>
              </a:spcBef>
            </a:pPr>
            <a:r>
              <a:rPr lang="en-US" sz="1987">
                <a:solidFill>
                  <a:srgbClr val="231F20"/>
                </a:solidFill>
                <a:latin typeface="Montserrat Light"/>
                <a:ea typeface="Montserrat Light"/>
                <a:cs typeface="Montserrat Light"/>
                <a:sym typeface="Montserrat Light"/>
              </a:rPr>
              <a:t>Key Insights:</a:t>
            </a:r>
          </a:p>
          <a:p>
            <a:pPr marL="429153" lvl="1" indent="-214577" algn="l">
              <a:lnSpc>
                <a:spcPts val="2584"/>
              </a:lnSpc>
              <a:spcBef>
                <a:spcPct val="0"/>
              </a:spcBef>
              <a:buAutoNum type="arabicPeriod"/>
            </a:pPr>
            <a:r>
              <a:rPr lang="en-US" sz="1987">
                <a:solidFill>
                  <a:srgbClr val="231F20"/>
                </a:solidFill>
                <a:latin typeface="Montserrat Light"/>
                <a:ea typeface="Montserrat Light"/>
                <a:cs typeface="Montserrat Light"/>
                <a:sym typeface="Montserrat Light"/>
              </a:rPr>
              <a:t>Trend Analysis:</a:t>
            </a:r>
          </a:p>
          <a:p>
            <a:pPr marL="858306" lvl="2" indent="-286102"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Long-term wind speed patterns were identified using a rolling mean.</a:t>
            </a:r>
          </a:p>
          <a:p>
            <a:pPr marL="858306" lvl="2" indent="-286102"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The data suggests periods of gradual increases or decreases in wind speed.</a:t>
            </a:r>
          </a:p>
          <a:p>
            <a:pPr marL="429153" lvl="1" indent="-214577" algn="l">
              <a:lnSpc>
                <a:spcPts val="2584"/>
              </a:lnSpc>
              <a:spcBef>
                <a:spcPct val="0"/>
              </a:spcBef>
              <a:buAutoNum type="arabicPeriod"/>
            </a:pPr>
            <a:r>
              <a:rPr lang="en-US" sz="1987">
                <a:solidFill>
                  <a:srgbClr val="231F20"/>
                </a:solidFill>
                <a:latin typeface="Montserrat Light"/>
                <a:ea typeface="Montserrat Light"/>
                <a:cs typeface="Montserrat Light"/>
                <a:sym typeface="Montserrat Light"/>
              </a:rPr>
              <a:t>Seasonal Pattern Detection:</a:t>
            </a:r>
          </a:p>
          <a:p>
            <a:pPr marL="858306" lvl="2" indent="-286102"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Repeating seasonal patterns were observed, highlighting regular fluctuations in wind speed across specific time intervals.</a:t>
            </a:r>
          </a:p>
          <a:p>
            <a:pPr marL="429153" lvl="1" indent="-214577" algn="l">
              <a:lnSpc>
                <a:spcPts val="2584"/>
              </a:lnSpc>
              <a:spcBef>
                <a:spcPct val="0"/>
              </a:spcBef>
              <a:buAutoNum type="arabicPeriod"/>
            </a:pPr>
            <a:r>
              <a:rPr lang="en-US" sz="1987">
                <a:solidFill>
                  <a:srgbClr val="231F20"/>
                </a:solidFill>
                <a:latin typeface="Montserrat Light"/>
                <a:ea typeface="Montserrat Light"/>
                <a:cs typeface="Montserrat Light"/>
                <a:sym typeface="Montserrat Light"/>
              </a:rPr>
              <a:t>Anomaly Detection:</a:t>
            </a:r>
          </a:p>
          <a:p>
            <a:pPr marL="858306" lvl="2" indent="-286102"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Unusually high or low wind speeds were flagged by comparing actual values to expected values from trend and seasonal components.</a:t>
            </a:r>
          </a:p>
          <a:p>
            <a:pPr algn="l">
              <a:lnSpc>
                <a:spcPts val="2584"/>
              </a:lnSpc>
              <a:spcBef>
                <a:spcPct val="0"/>
              </a:spcBef>
            </a:pPr>
            <a:endParaRPr lang="en-US" sz="1987">
              <a:solidFill>
                <a:srgbClr val="231F20"/>
              </a:solidFill>
              <a:latin typeface="Montserrat Light"/>
              <a:ea typeface="Montserrat Light"/>
              <a:cs typeface="Montserrat Light"/>
              <a:sym typeface="Montserrat Light"/>
            </a:endParaRPr>
          </a:p>
        </p:txBody>
      </p:sp>
      <p:sp>
        <p:nvSpPr>
          <p:cNvPr id="9" name="Freeform 9"/>
          <p:cNvSpPr/>
          <p:nvPr/>
        </p:nvSpPr>
        <p:spPr>
          <a:xfrm>
            <a:off x="12235209" y="6126737"/>
            <a:ext cx="5593275" cy="3764533"/>
          </a:xfrm>
          <a:custGeom>
            <a:avLst/>
            <a:gdLst/>
            <a:ahLst/>
            <a:cxnLst/>
            <a:rect l="l" t="t" r="r" b="b"/>
            <a:pathLst>
              <a:path w="5593275" h="3764533">
                <a:moveTo>
                  <a:pt x="0" y="0"/>
                </a:moveTo>
                <a:lnTo>
                  <a:pt x="5593275" y="0"/>
                </a:lnTo>
                <a:lnTo>
                  <a:pt x="5593275" y="3764533"/>
                </a:lnTo>
                <a:lnTo>
                  <a:pt x="0" y="3764533"/>
                </a:lnTo>
                <a:lnTo>
                  <a:pt x="0" y="0"/>
                </a:lnTo>
                <a:close/>
              </a:path>
            </a:pathLst>
          </a:custGeom>
          <a:blipFill>
            <a:blip r:embed="rId7"/>
            <a:stretch>
              <a:fillRect/>
            </a:stretch>
          </a:blipFill>
        </p:spPr>
      </p:sp>
      <p:sp>
        <p:nvSpPr>
          <p:cNvPr id="10" name="TextBox 10"/>
          <p:cNvSpPr txBox="1"/>
          <p:nvPr/>
        </p:nvSpPr>
        <p:spPr>
          <a:xfrm>
            <a:off x="7333895" y="6349844"/>
            <a:ext cx="4901314" cy="2908456"/>
          </a:xfrm>
          <a:prstGeom prst="rect">
            <a:avLst/>
          </a:prstGeom>
        </p:spPr>
        <p:txBody>
          <a:bodyPr lIns="0" tIns="0" rIns="0" bIns="0" rtlCol="0" anchor="t">
            <a:spAutoFit/>
          </a:bodyPr>
          <a:lstStyle/>
          <a:p>
            <a:pPr algn="l">
              <a:lnSpc>
                <a:spcPts val="2584"/>
              </a:lnSpc>
              <a:spcBef>
                <a:spcPct val="0"/>
              </a:spcBef>
            </a:pPr>
            <a:r>
              <a:rPr lang="en-US" sz="1987">
                <a:solidFill>
                  <a:srgbClr val="231F20"/>
                </a:solidFill>
                <a:latin typeface="Montserrat Light"/>
                <a:ea typeface="Montserrat Light"/>
                <a:cs typeface="Montserrat Light"/>
                <a:sym typeface="Montserrat Light"/>
              </a:rPr>
              <a:t>Methods Used:</a:t>
            </a:r>
          </a:p>
          <a:p>
            <a:pPr marL="429153" lvl="1" indent="-214577"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Rolling mean smoothing was applied to visualize trends and reduce short-term fluctuations.</a:t>
            </a:r>
          </a:p>
          <a:p>
            <a:pPr marL="429153" lvl="1" indent="-214577"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Seasonal decomposition (additive model) was performed to separate trend, seasonality, and residual components for detailed analysis.</a:t>
            </a:r>
          </a:p>
          <a:p>
            <a:pPr algn="l">
              <a:lnSpc>
                <a:spcPts val="2584"/>
              </a:lnSpc>
              <a:spcBef>
                <a:spcPct val="0"/>
              </a:spcBef>
            </a:pPr>
            <a:endParaRPr lang="en-US" sz="1987">
              <a:solidFill>
                <a:srgbClr val="231F20"/>
              </a:solidFill>
              <a:latin typeface="Montserrat Light"/>
              <a:ea typeface="Montserrat Light"/>
              <a:cs typeface="Montserrat Light"/>
              <a:sym typeface="Montserrat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rot="887923">
            <a:off x="15127014" y="-10279006"/>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5209" y="2763088"/>
            <a:ext cx="9008791" cy="5694800"/>
          </a:xfrm>
          <a:custGeom>
            <a:avLst/>
            <a:gdLst/>
            <a:ahLst/>
            <a:cxnLst/>
            <a:rect l="l" t="t" r="r" b="b"/>
            <a:pathLst>
              <a:path w="9008791" h="5694800">
                <a:moveTo>
                  <a:pt x="0" y="0"/>
                </a:moveTo>
                <a:lnTo>
                  <a:pt x="9008791" y="0"/>
                </a:lnTo>
                <a:lnTo>
                  <a:pt x="9008791" y="5694800"/>
                </a:lnTo>
                <a:lnTo>
                  <a:pt x="0" y="5694800"/>
                </a:lnTo>
                <a:lnTo>
                  <a:pt x="0" y="0"/>
                </a:lnTo>
                <a:close/>
              </a:path>
            </a:pathLst>
          </a:custGeom>
          <a:blipFill>
            <a:blip r:embed="rId6"/>
            <a:stretch>
              <a:fillRect/>
            </a:stretch>
          </a:blipFill>
        </p:spPr>
      </p:sp>
      <p:sp>
        <p:nvSpPr>
          <p:cNvPr id="5" name="Freeform 5"/>
          <p:cNvSpPr/>
          <p:nvPr/>
        </p:nvSpPr>
        <p:spPr>
          <a:xfrm>
            <a:off x="9238354" y="2751361"/>
            <a:ext cx="8577586" cy="5706527"/>
          </a:xfrm>
          <a:custGeom>
            <a:avLst/>
            <a:gdLst/>
            <a:ahLst/>
            <a:cxnLst/>
            <a:rect l="l" t="t" r="r" b="b"/>
            <a:pathLst>
              <a:path w="8577586" h="5706527">
                <a:moveTo>
                  <a:pt x="0" y="0"/>
                </a:moveTo>
                <a:lnTo>
                  <a:pt x="8577586" y="0"/>
                </a:lnTo>
                <a:lnTo>
                  <a:pt x="8577586" y="5706527"/>
                </a:lnTo>
                <a:lnTo>
                  <a:pt x="0" y="5706527"/>
                </a:lnTo>
                <a:lnTo>
                  <a:pt x="0" y="0"/>
                </a:lnTo>
                <a:close/>
              </a:path>
            </a:pathLst>
          </a:custGeom>
          <a:blipFill>
            <a:blip r:embed="rId7"/>
            <a:stretch>
              <a:fillRect/>
            </a:stretch>
          </a:blipFill>
        </p:spPr>
      </p:sp>
      <p:sp>
        <p:nvSpPr>
          <p:cNvPr id="6" name="TextBox 6"/>
          <p:cNvSpPr txBox="1"/>
          <p:nvPr/>
        </p:nvSpPr>
        <p:spPr>
          <a:xfrm>
            <a:off x="1638598" y="555777"/>
            <a:ext cx="15620702" cy="1886297"/>
          </a:xfrm>
          <a:prstGeom prst="rect">
            <a:avLst/>
          </a:prstGeom>
        </p:spPr>
        <p:txBody>
          <a:bodyPr lIns="0" tIns="0" rIns="0" bIns="0" rtlCol="0" anchor="t">
            <a:spAutoFit/>
          </a:bodyPr>
          <a:lstStyle/>
          <a:p>
            <a:pPr marL="0" lvl="0" indent="0" algn="ctr">
              <a:lnSpc>
                <a:spcPts val="7550"/>
              </a:lnSpc>
              <a:spcBef>
                <a:spcPct val="0"/>
              </a:spcBef>
            </a:pPr>
            <a:r>
              <a:rPr lang="en-US" sz="5471" spc="536">
                <a:solidFill>
                  <a:srgbClr val="231F20"/>
                </a:solidFill>
                <a:latin typeface="Oswald"/>
                <a:ea typeface="Oswald"/>
                <a:cs typeface="Oswald"/>
                <a:sym typeface="Oswald"/>
              </a:rPr>
              <a:t>CLUSTERING AND CLASSIFICATION OF ULUKISLA_SPEED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rot="887923">
            <a:off x="15127014" y="-10279006"/>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76529" y="2444809"/>
            <a:ext cx="7913222" cy="6369458"/>
          </a:xfrm>
          <a:custGeom>
            <a:avLst/>
            <a:gdLst/>
            <a:ahLst/>
            <a:cxnLst/>
            <a:rect l="l" t="t" r="r" b="b"/>
            <a:pathLst>
              <a:path w="7913222" h="6369458">
                <a:moveTo>
                  <a:pt x="0" y="0"/>
                </a:moveTo>
                <a:lnTo>
                  <a:pt x="7913222" y="0"/>
                </a:lnTo>
                <a:lnTo>
                  <a:pt x="7913222" y="6369458"/>
                </a:lnTo>
                <a:lnTo>
                  <a:pt x="0" y="6369458"/>
                </a:lnTo>
                <a:lnTo>
                  <a:pt x="0" y="0"/>
                </a:lnTo>
                <a:close/>
              </a:path>
            </a:pathLst>
          </a:custGeom>
          <a:blipFill>
            <a:blip r:embed="rId6"/>
            <a:stretch>
              <a:fillRect/>
            </a:stretch>
          </a:blipFill>
        </p:spPr>
      </p:sp>
      <p:sp>
        <p:nvSpPr>
          <p:cNvPr id="5" name="TextBox 5"/>
          <p:cNvSpPr txBox="1"/>
          <p:nvPr/>
        </p:nvSpPr>
        <p:spPr>
          <a:xfrm>
            <a:off x="1638598" y="555777"/>
            <a:ext cx="15620702" cy="928236"/>
          </a:xfrm>
          <a:prstGeom prst="rect">
            <a:avLst/>
          </a:prstGeom>
        </p:spPr>
        <p:txBody>
          <a:bodyPr lIns="0" tIns="0" rIns="0" bIns="0" rtlCol="0" anchor="t">
            <a:spAutoFit/>
          </a:bodyPr>
          <a:lstStyle/>
          <a:p>
            <a:pPr marL="0" lvl="0" indent="0" algn="ctr">
              <a:lnSpc>
                <a:spcPts val="7550"/>
              </a:lnSpc>
              <a:spcBef>
                <a:spcPct val="0"/>
              </a:spcBef>
            </a:pPr>
            <a:r>
              <a:rPr lang="en-US" sz="5471" spc="536">
                <a:solidFill>
                  <a:srgbClr val="231F20"/>
                </a:solidFill>
                <a:latin typeface="Oswald"/>
                <a:ea typeface="Oswald"/>
                <a:cs typeface="Oswald"/>
                <a:sym typeface="Oswald"/>
              </a:rPr>
              <a:t>FUTURE SIMULATIONS</a:t>
            </a:r>
          </a:p>
        </p:txBody>
      </p:sp>
      <p:sp>
        <p:nvSpPr>
          <p:cNvPr id="6" name="TextBox 6"/>
          <p:cNvSpPr txBox="1"/>
          <p:nvPr/>
        </p:nvSpPr>
        <p:spPr>
          <a:xfrm>
            <a:off x="8189751" y="1898835"/>
            <a:ext cx="9797695" cy="7442356"/>
          </a:xfrm>
          <a:prstGeom prst="rect">
            <a:avLst/>
          </a:prstGeom>
        </p:spPr>
        <p:txBody>
          <a:bodyPr lIns="0" tIns="0" rIns="0" bIns="0" rtlCol="0" anchor="t">
            <a:spAutoFit/>
          </a:bodyPr>
          <a:lstStyle/>
          <a:p>
            <a:pPr marL="429153" lvl="1" indent="-214577" algn="l">
              <a:lnSpc>
                <a:spcPts val="2584"/>
              </a:lnSpc>
              <a:buAutoNum type="arabicPeriod"/>
            </a:pPr>
            <a:r>
              <a:rPr lang="en-US" sz="1987">
                <a:solidFill>
                  <a:srgbClr val="231F20"/>
                </a:solidFill>
                <a:latin typeface="Montserrat Light"/>
                <a:ea typeface="Montserrat Light"/>
                <a:cs typeface="Montserrat Light"/>
                <a:sym typeface="Montserrat Light"/>
              </a:rPr>
              <a:t>Artificial Neural Networks for Wind Speed Prediction:</a:t>
            </a:r>
          </a:p>
          <a:p>
            <a:pPr marL="858306" lvl="2" indent="-286102"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LSTM Models:</a:t>
            </a:r>
          </a:p>
          <a:p>
            <a:pPr marL="1287459" lvl="3" indent="-321865"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Long Short-Term Memory (LSTM) networks were used to predict future wind speeds.</a:t>
            </a:r>
          </a:p>
          <a:p>
            <a:pPr marL="1287459" lvl="3" indent="-321865"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LSTM excels at capturing long-term dependencies, making it ideal for time series forecasting.</a:t>
            </a:r>
          </a:p>
          <a:p>
            <a:pPr marL="429153" lvl="1" indent="-214577" algn="l">
              <a:lnSpc>
                <a:spcPts val="2584"/>
              </a:lnSpc>
              <a:buAutoNum type="arabicPeriod"/>
            </a:pPr>
            <a:r>
              <a:rPr lang="en-US" sz="1987">
                <a:solidFill>
                  <a:srgbClr val="231F20"/>
                </a:solidFill>
                <a:latin typeface="Montserrat Light"/>
                <a:ea typeface="Montserrat Light"/>
                <a:cs typeface="Montserrat Light"/>
                <a:sym typeface="Montserrat Light"/>
              </a:rPr>
              <a:t>Model Details:</a:t>
            </a:r>
          </a:p>
          <a:p>
            <a:pPr marL="858306" lvl="2" indent="-286102"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Data Structure:</a:t>
            </a:r>
          </a:p>
          <a:p>
            <a:pPr marL="1287459" lvl="3" indent="-321865"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Each prediction was based on the previous 10 time steps.</a:t>
            </a:r>
          </a:p>
          <a:p>
            <a:pPr marL="858306" lvl="2" indent="-286102"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Architecture:</a:t>
            </a:r>
          </a:p>
          <a:p>
            <a:pPr marL="1287459" lvl="3" indent="-321865"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The model included one LSTM layer with 128 neurons and a dense layer for output prediction.</a:t>
            </a:r>
          </a:p>
          <a:p>
            <a:pPr marL="858306" lvl="2" indent="-286102"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Optimization:</a:t>
            </a:r>
          </a:p>
          <a:p>
            <a:pPr marL="1287459" lvl="3" indent="-321865"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The Adam optimizer and Mean Squared Error (MSE) as the loss function were used.</a:t>
            </a:r>
          </a:p>
          <a:p>
            <a:pPr marL="858306" lvl="2" indent="-286102"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Training:</a:t>
            </a:r>
          </a:p>
          <a:p>
            <a:pPr marL="1287459" lvl="3" indent="-321865"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The model was trained over 200 epochs with a batch size of 10.</a:t>
            </a:r>
          </a:p>
          <a:p>
            <a:pPr marL="429153" lvl="1" indent="-214577" algn="l">
              <a:lnSpc>
                <a:spcPts val="2584"/>
              </a:lnSpc>
              <a:buAutoNum type="arabicPeriod"/>
            </a:pPr>
            <a:r>
              <a:rPr lang="en-US" sz="1987">
                <a:solidFill>
                  <a:srgbClr val="231F20"/>
                </a:solidFill>
                <a:latin typeface="Montserrat Light"/>
                <a:ea typeface="Montserrat Light"/>
                <a:cs typeface="Montserrat Light"/>
                <a:sym typeface="Montserrat Light"/>
              </a:rPr>
              <a:t>Results:</a:t>
            </a:r>
          </a:p>
          <a:p>
            <a:pPr marL="429153" lvl="1" indent="-214577"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The model successfully predicted future wind speeds by learning temporal patterns in the data.</a:t>
            </a:r>
          </a:p>
          <a:p>
            <a:pPr marL="429153" lvl="1" indent="-214577" algn="l">
              <a:lnSpc>
                <a:spcPts val="2584"/>
              </a:lnSpc>
              <a:spcBef>
                <a:spcPct val="0"/>
              </a:spcBef>
              <a:buFont typeface="Arial"/>
              <a:buChar char="•"/>
            </a:pPr>
            <a:r>
              <a:rPr lang="en-US" sz="1987">
                <a:solidFill>
                  <a:srgbClr val="231F20"/>
                </a:solidFill>
                <a:latin typeface="Montserrat Light"/>
                <a:ea typeface="Montserrat Light"/>
                <a:cs typeface="Montserrat Light"/>
                <a:sym typeface="Montserrat Light"/>
              </a:rPr>
              <a:t>Predicted values were compared against actual values to assess performance.</a:t>
            </a:r>
          </a:p>
          <a:p>
            <a:pPr algn="l">
              <a:lnSpc>
                <a:spcPts val="2584"/>
              </a:lnSpc>
              <a:spcBef>
                <a:spcPct val="0"/>
              </a:spcBef>
            </a:pPr>
            <a:endParaRPr lang="en-US" sz="1987">
              <a:solidFill>
                <a:srgbClr val="231F20"/>
              </a:solidFill>
              <a:latin typeface="Montserrat Light"/>
              <a:ea typeface="Montserrat Light"/>
              <a:cs typeface="Montserrat Light"/>
              <a:sym typeface="Montserrat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grpSp>
        <p:nvGrpSpPr>
          <p:cNvPr id="3" name="Group 3"/>
          <p:cNvGrpSpPr/>
          <p:nvPr/>
        </p:nvGrpSpPr>
        <p:grpSpPr>
          <a:xfrm>
            <a:off x="444337" y="348752"/>
            <a:ext cx="4296549" cy="9570246"/>
            <a:chOff x="0" y="0"/>
            <a:chExt cx="1131601" cy="2520559"/>
          </a:xfrm>
        </p:grpSpPr>
        <p:sp>
          <p:nvSpPr>
            <p:cNvPr id="4" name="Freeform 4"/>
            <p:cNvSpPr/>
            <p:nvPr/>
          </p:nvSpPr>
          <p:spPr>
            <a:xfrm>
              <a:off x="0" y="0"/>
              <a:ext cx="1131601" cy="2520559"/>
            </a:xfrm>
            <a:custGeom>
              <a:avLst/>
              <a:gdLst/>
              <a:ahLst/>
              <a:cxnLst/>
              <a:rect l="l" t="t" r="r" b="b"/>
              <a:pathLst>
                <a:path w="1131601" h="2520559">
                  <a:moveTo>
                    <a:pt x="0" y="0"/>
                  </a:moveTo>
                  <a:lnTo>
                    <a:pt x="1131601" y="0"/>
                  </a:lnTo>
                  <a:lnTo>
                    <a:pt x="1131601" y="2520559"/>
                  </a:lnTo>
                  <a:lnTo>
                    <a:pt x="0" y="2520559"/>
                  </a:lnTo>
                  <a:close/>
                </a:path>
              </a:pathLst>
            </a:custGeom>
            <a:solidFill>
              <a:srgbClr val="CCCCCC"/>
            </a:solidFill>
          </p:spPr>
        </p:sp>
        <p:sp>
          <p:nvSpPr>
            <p:cNvPr id="5" name="TextBox 5"/>
            <p:cNvSpPr txBox="1"/>
            <p:nvPr/>
          </p:nvSpPr>
          <p:spPr>
            <a:xfrm>
              <a:off x="0" y="-19050"/>
              <a:ext cx="1131601" cy="2539609"/>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0109447" y="3517086"/>
            <a:ext cx="8521188" cy="1032847"/>
          </a:xfrm>
          <a:custGeom>
            <a:avLst/>
            <a:gdLst/>
            <a:ahLst/>
            <a:cxnLst/>
            <a:rect l="l" t="t" r="r" b="b"/>
            <a:pathLst>
              <a:path w="8521188" h="1032847">
                <a:moveTo>
                  <a:pt x="0" y="0"/>
                </a:moveTo>
                <a:lnTo>
                  <a:pt x="8521188" y="0"/>
                </a:lnTo>
                <a:lnTo>
                  <a:pt x="8521188" y="1032847"/>
                </a:lnTo>
                <a:lnTo>
                  <a:pt x="0" y="1032847"/>
                </a:lnTo>
                <a:lnTo>
                  <a:pt x="0" y="0"/>
                </a:lnTo>
                <a:close/>
              </a:path>
            </a:pathLst>
          </a:custGeom>
          <a:blipFill>
            <a:blip r:embed="rId4"/>
            <a:stretch>
              <a:fillRect l="-14455" t="-86495"/>
            </a:stretch>
          </a:blipFill>
        </p:spPr>
      </p:sp>
      <p:grpSp>
        <p:nvGrpSpPr>
          <p:cNvPr id="7" name="Group 7"/>
          <p:cNvGrpSpPr/>
          <p:nvPr/>
        </p:nvGrpSpPr>
        <p:grpSpPr>
          <a:xfrm>
            <a:off x="10109447" y="2084511"/>
            <a:ext cx="8378267" cy="1948998"/>
            <a:chOff x="0" y="0"/>
            <a:chExt cx="3210077" cy="746746"/>
          </a:xfrm>
        </p:grpSpPr>
        <p:sp>
          <p:nvSpPr>
            <p:cNvPr id="8" name="Freeform 8"/>
            <p:cNvSpPr/>
            <p:nvPr/>
          </p:nvSpPr>
          <p:spPr>
            <a:xfrm>
              <a:off x="0" y="0"/>
              <a:ext cx="3210077" cy="746746"/>
            </a:xfrm>
            <a:custGeom>
              <a:avLst/>
              <a:gdLst/>
              <a:ahLst/>
              <a:cxnLst/>
              <a:rect l="l" t="t" r="r" b="b"/>
              <a:pathLst>
                <a:path w="3210077" h="746746">
                  <a:moveTo>
                    <a:pt x="0" y="0"/>
                  </a:moveTo>
                  <a:lnTo>
                    <a:pt x="3210077" y="0"/>
                  </a:lnTo>
                  <a:lnTo>
                    <a:pt x="3210077" y="746746"/>
                  </a:lnTo>
                  <a:lnTo>
                    <a:pt x="0" y="746746"/>
                  </a:lnTo>
                  <a:close/>
                </a:path>
              </a:pathLst>
            </a:custGeom>
            <a:solidFill>
              <a:srgbClr val="EFEFEF"/>
            </a:solidFill>
          </p:spPr>
        </p:sp>
        <p:sp>
          <p:nvSpPr>
            <p:cNvPr id="9" name="TextBox 9"/>
            <p:cNvSpPr txBox="1"/>
            <p:nvPr/>
          </p:nvSpPr>
          <p:spPr>
            <a:xfrm>
              <a:off x="0" y="-19050"/>
              <a:ext cx="3210077" cy="765796"/>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10109447" y="5898228"/>
            <a:ext cx="8378267" cy="1032847"/>
          </a:xfrm>
          <a:custGeom>
            <a:avLst/>
            <a:gdLst/>
            <a:ahLst/>
            <a:cxnLst/>
            <a:rect l="l" t="t" r="r" b="b"/>
            <a:pathLst>
              <a:path w="8378267" h="1032847">
                <a:moveTo>
                  <a:pt x="0" y="0"/>
                </a:moveTo>
                <a:lnTo>
                  <a:pt x="8378267" y="0"/>
                </a:lnTo>
                <a:lnTo>
                  <a:pt x="8378267" y="1032847"/>
                </a:lnTo>
                <a:lnTo>
                  <a:pt x="0" y="1032847"/>
                </a:lnTo>
                <a:lnTo>
                  <a:pt x="0" y="0"/>
                </a:lnTo>
                <a:close/>
              </a:path>
            </a:pathLst>
          </a:custGeom>
          <a:blipFill>
            <a:blip r:embed="rId4"/>
            <a:stretch>
              <a:fillRect l="-16407" t="-86495"/>
            </a:stretch>
          </a:blipFill>
        </p:spPr>
      </p:sp>
      <p:grpSp>
        <p:nvGrpSpPr>
          <p:cNvPr id="11" name="Group 11"/>
          <p:cNvGrpSpPr/>
          <p:nvPr/>
        </p:nvGrpSpPr>
        <p:grpSpPr>
          <a:xfrm>
            <a:off x="10109447" y="4465653"/>
            <a:ext cx="8378267" cy="1948998"/>
            <a:chOff x="0" y="0"/>
            <a:chExt cx="3210077" cy="746746"/>
          </a:xfrm>
        </p:grpSpPr>
        <p:sp>
          <p:nvSpPr>
            <p:cNvPr id="12" name="Freeform 12"/>
            <p:cNvSpPr/>
            <p:nvPr/>
          </p:nvSpPr>
          <p:spPr>
            <a:xfrm>
              <a:off x="0" y="0"/>
              <a:ext cx="3210077" cy="746746"/>
            </a:xfrm>
            <a:custGeom>
              <a:avLst/>
              <a:gdLst/>
              <a:ahLst/>
              <a:cxnLst/>
              <a:rect l="l" t="t" r="r" b="b"/>
              <a:pathLst>
                <a:path w="3210077" h="746746">
                  <a:moveTo>
                    <a:pt x="0" y="0"/>
                  </a:moveTo>
                  <a:lnTo>
                    <a:pt x="3210077" y="0"/>
                  </a:lnTo>
                  <a:lnTo>
                    <a:pt x="3210077" y="746746"/>
                  </a:lnTo>
                  <a:lnTo>
                    <a:pt x="0" y="746746"/>
                  </a:lnTo>
                  <a:close/>
                </a:path>
              </a:pathLst>
            </a:custGeom>
            <a:solidFill>
              <a:srgbClr val="EFEFEF"/>
            </a:solidFill>
          </p:spPr>
        </p:sp>
        <p:sp>
          <p:nvSpPr>
            <p:cNvPr id="13" name="TextBox 13"/>
            <p:cNvSpPr txBox="1"/>
            <p:nvPr/>
          </p:nvSpPr>
          <p:spPr>
            <a:xfrm>
              <a:off x="0" y="-19050"/>
              <a:ext cx="3210077" cy="765796"/>
            </a:xfrm>
            <a:prstGeom prst="rect">
              <a:avLst/>
            </a:prstGeom>
          </p:spPr>
          <p:txBody>
            <a:bodyPr lIns="50800" tIns="50800" rIns="50800" bIns="50800" rtlCol="0" anchor="ctr"/>
            <a:lstStyle/>
            <a:p>
              <a:pPr algn="ctr">
                <a:lnSpc>
                  <a:spcPts val="2859"/>
                </a:lnSpc>
              </a:pPr>
              <a:endParaRPr/>
            </a:p>
          </p:txBody>
        </p:sp>
      </p:grpSp>
      <p:sp>
        <p:nvSpPr>
          <p:cNvPr id="14" name="TextBox 14"/>
          <p:cNvSpPr txBox="1"/>
          <p:nvPr/>
        </p:nvSpPr>
        <p:spPr>
          <a:xfrm>
            <a:off x="10572917" y="4854733"/>
            <a:ext cx="7132181" cy="1797701"/>
          </a:xfrm>
          <a:prstGeom prst="rect">
            <a:avLst/>
          </a:prstGeom>
        </p:spPr>
        <p:txBody>
          <a:bodyPr lIns="0" tIns="0" rIns="0" bIns="0" rtlCol="0" anchor="t">
            <a:spAutoFit/>
          </a:bodyPr>
          <a:lstStyle/>
          <a:p>
            <a:pPr algn="l">
              <a:lnSpc>
                <a:spcPts val="3878"/>
              </a:lnSpc>
            </a:pPr>
            <a:r>
              <a:rPr lang="en-US" sz="2810" spc="275">
                <a:solidFill>
                  <a:srgbClr val="231F20"/>
                </a:solidFill>
                <a:latin typeface="DM Sans"/>
                <a:ea typeface="DM Sans"/>
                <a:cs typeface="DM Sans"/>
                <a:sym typeface="DM Sans"/>
              </a:rPr>
              <a:t>Artificial Intelligence in Wind Power Forecasting Studies</a:t>
            </a:r>
          </a:p>
          <a:p>
            <a:pPr algn="l">
              <a:lnSpc>
                <a:spcPts val="3326"/>
              </a:lnSpc>
            </a:pPr>
            <a:endParaRPr lang="en-US" sz="2810" spc="275">
              <a:solidFill>
                <a:srgbClr val="231F20"/>
              </a:solidFill>
              <a:latin typeface="DM Sans"/>
              <a:ea typeface="DM Sans"/>
              <a:cs typeface="DM Sans"/>
              <a:sym typeface="DM Sans"/>
            </a:endParaRPr>
          </a:p>
          <a:p>
            <a:pPr marL="0" lvl="0" indent="0" algn="l">
              <a:lnSpc>
                <a:spcPts val="3326"/>
              </a:lnSpc>
              <a:spcBef>
                <a:spcPct val="0"/>
              </a:spcBef>
            </a:pPr>
            <a:endParaRPr lang="en-US" sz="2810" spc="275">
              <a:solidFill>
                <a:srgbClr val="231F20"/>
              </a:solidFill>
              <a:latin typeface="DM Sans"/>
              <a:ea typeface="DM Sans"/>
              <a:cs typeface="DM Sans"/>
              <a:sym typeface="DM Sans"/>
            </a:endParaRPr>
          </a:p>
        </p:txBody>
      </p:sp>
      <p:sp>
        <p:nvSpPr>
          <p:cNvPr id="15" name="Freeform 15"/>
          <p:cNvSpPr/>
          <p:nvPr/>
        </p:nvSpPr>
        <p:spPr>
          <a:xfrm>
            <a:off x="10871157" y="7121575"/>
            <a:ext cx="7616557" cy="7815497"/>
          </a:xfrm>
          <a:custGeom>
            <a:avLst/>
            <a:gdLst/>
            <a:ahLst/>
            <a:cxnLst/>
            <a:rect l="l" t="t" r="r" b="b"/>
            <a:pathLst>
              <a:path w="7616557" h="7815497">
                <a:moveTo>
                  <a:pt x="0" y="0"/>
                </a:moveTo>
                <a:lnTo>
                  <a:pt x="7616557" y="0"/>
                </a:lnTo>
                <a:lnTo>
                  <a:pt x="7616557" y="7815497"/>
                </a:lnTo>
                <a:lnTo>
                  <a:pt x="0" y="78154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16"/>
          <p:cNvSpPr txBox="1"/>
          <p:nvPr/>
        </p:nvSpPr>
        <p:spPr>
          <a:xfrm>
            <a:off x="444337" y="344093"/>
            <a:ext cx="7656990" cy="3366538"/>
          </a:xfrm>
          <a:prstGeom prst="rect">
            <a:avLst/>
          </a:prstGeom>
        </p:spPr>
        <p:txBody>
          <a:bodyPr lIns="0" tIns="0" rIns="0" bIns="0" rtlCol="0" anchor="t">
            <a:spAutoFit/>
          </a:bodyPr>
          <a:lstStyle/>
          <a:p>
            <a:pPr algn="l">
              <a:lnSpc>
                <a:spcPts val="8945"/>
              </a:lnSpc>
            </a:pPr>
            <a:r>
              <a:rPr lang="en-US" sz="6482" b="1" spc="635">
                <a:solidFill>
                  <a:srgbClr val="231F20"/>
                </a:solidFill>
                <a:latin typeface="Oswald Bold"/>
                <a:ea typeface="Oswald Bold"/>
                <a:cs typeface="Oswald Bold"/>
                <a:sym typeface="Oswald Bold"/>
              </a:rPr>
              <a:t>DATA ANALYSIS METHODS IN WIND ENERGY</a:t>
            </a:r>
          </a:p>
        </p:txBody>
      </p:sp>
      <p:sp>
        <p:nvSpPr>
          <p:cNvPr id="17" name="TextBox 17"/>
          <p:cNvSpPr txBox="1"/>
          <p:nvPr/>
        </p:nvSpPr>
        <p:spPr>
          <a:xfrm>
            <a:off x="10644377" y="2695507"/>
            <a:ext cx="7132181" cy="469154"/>
          </a:xfrm>
          <a:prstGeom prst="rect">
            <a:avLst/>
          </a:prstGeom>
        </p:spPr>
        <p:txBody>
          <a:bodyPr lIns="0" tIns="0" rIns="0" bIns="0" rtlCol="0" anchor="t">
            <a:spAutoFit/>
          </a:bodyPr>
          <a:lstStyle/>
          <a:p>
            <a:pPr marL="0" lvl="0" indent="0" algn="l">
              <a:lnSpc>
                <a:spcPts val="3878"/>
              </a:lnSpc>
              <a:spcBef>
                <a:spcPct val="0"/>
              </a:spcBef>
            </a:pPr>
            <a:r>
              <a:rPr lang="en-US" sz="2810" spc="275">
                <a:solidFill>
                  <a:srgbClr val="231F20"/>
                </a:solidFill>
                <a:latin typeface="DM Sans"/>
                <a:ea typeface="DM Sans"/>
                <a:cs typeface="DM Sans"/>
                <a:sym typeface="DM Sans"/>
              </a:rPr>
              <a:t>Development of Wind Data Analysis</a:t>
            </a:r>
          </a:p>
        </p:txBody>
      </p:sp>
      <p:sp>
        <p:nvSpPr>
          <p:cNvPr id="18" name="Freeform 18"/>
          <p:cNvSpPr/>
          <p:nvPr/>
        </p:nvSpPr>
        <p:spPr>
          <a:xfrm>
            <a:off x="0" y="4549933"/>
            <a:ext cx="9734611" cy="5013325"/>
          </a:xfrm>
          <a:custGeom>
            <a:avLst/>
            <a:gdLst/>
            <a:ahLst/>
            <a:cxnLst/>
            <a:rect l="l" t="t" r="r" b="b"/>
            <a:pathLst>
              <a:path w="9734611" h="5013325">
                <a:moveTo>
                  <a:pt x="0" y="0"/>
                </a:moveTo>
                <a:lnTo>
                  <a:pt x="9734611" y="0"/>
                </a:lnTo>
                <a:lnTo>
                  <a:pt x="9734611" y="5013325"/>
                </a:lnTo>
                <a:lnTo>
                  <a:pt x="0" y="5013325"/>
                </a:lnTo>
                <a:lnTo>
                  <a:pt x="0" y="0"/>
                </a:lnTo>
                <a:close/>
              </a:path>
            </a:pathLst>
          </a:custGeom>
          <a:blipFill>
            <a:blip r:embed="rId7"/>
            <a:stretch>
              <a:fillRect/>
            </a:stretch>
          </a:blipFill>
        </p:spPr>
      </p:sp>
      <p:sp>
        <p:nvSpPr>
          <p:cNvPr id="19" name="Freeform 19"/>
          <p:cNvSpPr/>
          <p:nvPr/>
        </p:nvSpPr>
        <p:spPr>
          <a:xfrm>
            <a:off x="10037986" y="8275851"/>
            <a:ext cx="8521188" cy="1032847"/>
          </a:xfrm>
          <a:custGeom>
            <a:avLst/>
            <a:gdLst/>
            <a:ahLst/>
            <a:cxnLst/>
            <a:rect l="l" t="t" r="r" b="b"/>
            <a:pathLst>
              <a:path w="8521188" h="1032847">
                <a:moveTo>
                  <a:pt x="0" y="0"/>
                </a:moveTo>
                <a:lnTo>
                  <a:pt x="8521188" y="0"/>
                </a:lnTo>
                <a:lnTo>
                  <a:pt x="8521188" y="1032848"/>
                </a:lnTo>
                <a:lnTo>
                  <a:pt x="0" y="1032848"/>
                </a:lnTo>
                <a:lnTo>
                  <a:pt x="0" y="0"/>
                </a:lnTo>
                <a:close/>
              </a:path>
            </a:pathLst>
          </a:custGeom>
          <a:blipFill>
            <a:blip r:embed="rId4"/>
            <a:stretch>
              <a:fillRect l="-14455" t="-86495"/>
            </a:stretch>
          </a:blipFill>
        </p:spPr>
      </p:sp>
      <p:grpSp>
        <p:nvGrpSpPr>
          <p:cNvPr id="20" name="Group 20"/>
          <p:cNvGrpSpPr/>
          <p:nvPr/>
        </p:nvGrpSpPr>
        <p:grpSpPr>
          <a:xfrm>
            <a:off x="10037986" y="6843277"/>
            <a:ext cx="8378267" cy="1948998"/>
            <a:chOff x="0" y="0"/>
            <a:chExt cx="3210077" cy="746746"/>
          </a:xfrm>
        </p:grpSpPr>
        <p:sp>
          <p:nvSpPr>
            <p:cNvPr id="21" name="Freeform 21"/>
            <p:cNvSpPr/>
            <p:nvPr/>
          </p:nvSpPr>
          <p:spPr>
            <a:xfrm>
              <a:off x="0" y="0"/>
              <a:ext cx="3210077" cy="746746"/>
            </a:xfrm>
            <a:custGeom>
              <a:avLst/>
              <a:gdLst/>
              <a:ahLst/>
              <a:cxnLst/>
              <a:rect l="l" t="t" r="r" b="b"/>
              <a:pathLst>
                <a:path w="3210077" h="746746">
                  <a:moveTo>
                    <a:pt x="0" y="0"/>
                  </a:moveTo>
                  <a:lnTo>
                    <a:pt x="3210077" y="0"/>
                  </a:lnTo>
                  <a:lnTo>
                    <a:pt x="3210077" y="746746"/>
                  </a:lnTo>
                  <a:lnTo>
                    <a:pt x="0" y="746746"/>
                  </a:lnTo>
                  <a:close/>
                </a:path>
              </a:pathLst>
            </a:custGeom>
            <a:solidFill>
              <a:srgbClr val="EFEFEF"/>
            </a:solidFill>
          </p:spPr>
        </p:sp>
        <p:sp>
          <p:nvSpPr>
            <p:cNvPr id="22" name="TextBox 22"/>
            <p:cNvSpPr txBox="1"/>
            <p:nvPr/>
          </p:nvSpPr>
          <p:spPr>
            <a:xfrm>
              <a:off x="0" y="-19050"/>
              <a:ext cx="3210077" cy="765796"/>
            </a:xfrm>
            <a:prstGeom prst="rect">
              <a:avLst/>
            </a:prstGeom>
          </p:spPr>
          <p:txBody>
            <a:bodyPr lIns="50800" tIns="50800" rIns="50800" bIns="50800" rtlCol="0" anchor="ctr"/>
            <a:lstStyle/>
            <a:p>
              <a:pPr algn="ctr">
                <a:lnSpc>
                  <a:spcPts val="2859"/>
                </a:lnSpc>
              </a:pPr>
              <a:endParaRPr/>
            </a:p>
          </p:txBody>
        </p:sp>
      </p:grpSp>
      <p:sp>
        <p:nvSpPr>
          <p:cNvPr id="23" name="TextBox 23"/>
          <p:cNvSpPr txBox="1"/>
          <p:nvPr/>
        </p:nvSpPr>
        <p:spPr>
          <a:xfrm>
            <a:off x="10572917" y="7559386"/>
            <a:ext cx="7132181" cy="469154"/>
          </a:xfrm>
          <a:prstGeom prst="rect">
            <a:avLst/>
          </a:prstGeom>
        </p:spPr>
        <p:txBody>
          <a:bodyPr lIns="0" tIns="0" rIns="0" bIns="0" rtlCol="0" anchor="t">
            <a:spAutoFit/>
          </a:bodyPr>
          <a:lstStyle/>
          <a:p>
            <a:pPr marL="0" lvl="0" indent="0" algn="l">
              <a:lnSpc>
                <a:spcPts val="3878"/>
              </a:lnSpc>
              <a:spcBef>
                <a:spcPct val="0"/>
              </a:spcBef>
            </a:pPr>
            <a:r>
              <a:rPr lang="en-US" sz="2810" spc="275">
                <a:solidFill>
                  <a:srgbClr val="231F20"/>
                </a:solidFill>
                <a:latin typeface="DM Sans"/>
                <a:ea typeface="DM Sans"/>
                <a:cs typeface="DM Sans"/>
                <a:sym typeface="DM Sans"/>
              </a:rPr>
              <a:t>Multiple Interpolation Methods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a:off x="8541340" y="4006402"/>
            <a:ext cx="960682" cy="1052540"/>
          </a:xfrm>
          <a:custGeom>
            <a:avLst/>
            <a:gdLst/>
            <a:ahLst/>
            <a:cxnLst/>
            <a:rect l="l" t="t" r="r" b="b"/>
            <a:pathLst>
              <a:path w="960682" h="1052540">
                <a:moveTo>
                  <a:pt x="0" y="0"/>
                </a:moveTo>
                <a:lnTo>
                  <a:pt x="960682" y="0"/>
                </a:lnTo>
                <a:lnTo>
                  <a:pt x="960682" y="1052541"/>
                </a:lnTo>
                <a:lnTo>
                  <a:pt x="0" y="1052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375744" y="1028700"/>
            <a:ext cx="4672488" cy="2241041"/>
            <a:chOff x="0" y="0"/>
            <a:chExt cx="1230614" cy="590233"/>
          </a:xfrm>
        </p:grpSpPr>
        <p:sp>
          <p:nvSpPr>
            <p:cNvPr id="5" name="Freeform 5"/>
            <p:cNvSpPr/>
            <p:nvPr/>
          </p:nvSpPr>
          <p:spPr>
            <a:xfrm>
              <a:off x="0" y="0"/>
              <a:ext cx="1230614" cy="590233"/>
            </a:xfrm>
            <a:custGeom>
              <a:avLst/>
              <a:gdLst/>
              <a:ahLst/>
              <a:cxnLst/>
              <a:rect l="l" t="t" r="r" b="b"/>
              <a:pathLst>
                <a:path w="1230614" h="590233">
                  <a:moveTo>
                    <a:pt x="0" y="0"/>
                  </a:moveTo>
                  <a:lnTo>
                    <a:pt x="1230614" y="0"/>
                  </a:lnTo>
                  <a:lnTo>
                    <a:pt x="1230614" y="590233"/>
                  </a:lnTo>
                  <a:lnTo>
                    <a:pt x="0" y="590233"/>
                  </a:lnTo>
                  <a:close/>
                </a:path>
              </a:pathLst>
            </a:custGeom>
            <a:solidFill>
              <a:srgbClr val="1A1A1A"/>
            </a:solidFill>
          </p:spPr>
        </p:sp>
        <p:sp>
          <p:nvSpPr>
            <p:cNvPr id="6" name="TextBox 6"/>
            <p:cNvSpPr txBox="1"/>
            <p:nvPr/>
          </p:nvSpPr>
          <p:spPr>
            <a:xfrm>
              <a:off x="0" y="-57150"/>
              <a:ext cx="1230614" cy="647383"/>
            </a:xfrm>
            <a:prstGeom prst="rect">
              <a:avLst/>
            </a:prstGeom>
          </p:spPr>
          <p:txBody>
            <a:bodyPr lIns="50800" tIns="50800" rIns="50800" bIns="50800" rtlCol="0" anchor="ctr"/>
            <a:lstStyle/>
            <a:p>
              <a:pPr marL="0" lvl="0" indent="0" algn="ctr">
                <a:lnSpc>
                  <a:spcPts val="4528"/>
                </a:lnSpc>
                <a:spcBef>
                  <a:spcPct val="0"/>
                </a:spcBef>
              </a:pPr>
              <a:r>
                <a:rPr lang="en-US" sz="3281" b="1" spc="32">
                  <a:solidFill>
                    <a:srgbClr val="FFFFFF"/>
                  </a:solidFill>
                  <a:latin typeface="DM Sans Bold"/>
                  <a:ea typeface="DM Sans Bold"/>
                  <a:cs typeface="DM Sans Bold"/>
                  <a:sym typeface="DM Sans Bold"/>
                </a:rPr>
                <a:t>Statistical Analysis and Pattern Recognition</a:t>
              </a:r>
            </a:p>
          </p:txBody>
        </p:sp>
      </p:grpSp>
      <p:grpSp>
        <p:nvGrpSpPr>
          <p:cNvPr id="7" name="Group 7"/>
          <p:cNvGrpSpPr/>
          <p:nvPr/>
        </p:nvGrpSpPr>
        <p:grpSpPr>
          <a:xfrm>
            <a:off x="7282298" y="1028700"/>
            <a:ext cx="4439449" cy="2241041"/>
            <a:chOff x="0" y="0"/>
            <a:chExt cx="1169238" cy="590233"/>
          </a:xfrm>
        </p:grpSpPr>
        <p:sp>
          <p:nvSpPr>
            <p:cNvPr id="8" name="Freeform 8"/>
            <p:cNvSpPr/>
            <p:nvPr/>
          </p:nvSpPr>
          <p:spPr>
            <a:xfrm>
              <a:off x="0" y="0"/>
              <a:ext cx="1169238" cy="590233"/>
            </a:xfrm>
            <a:custGeom>
              <a:avLst/>
              <a:gdLst/>
              <a:ahLst/>
              <a:cxnLst/>
              <a:rect l="l" t="t" r="r" b="b"/>
              <a:pathLst>
                <a:path w="1169238" h="590233">
                  <a:moveTo>
                    <a:pt x="0" y="0"/>
                  </a:moveTo>
                  <a:lnTo>
                    <a:pt x="1169238" y="0"/>
                  </a:lnTo>
                  <a:lnTo>
                    <a:pt x="1169238" y="590233"/>
                  </a:lnTo>
                  <a:lnTo>
                    <a:pt x="0" y="590233"/>
                  </a:lnTo>
                  <a:close/>
                </a:path>
              </a:pathLst>
            </a:custGeom>
            <a:solidFill>
              <a:srgbClr val="1A1A1A"/>
            </a:solidFill>
          </p:spPr>
        </p:sp>
        <p:sp>
          <p:nvSpPr>
            <p:cNvPr id="9" name="TextBox 9"/>
            <p:cNvSpPr txBox="1"/>
            <p:nvPr/>
          </p:nvSpPr>
          <p:spPr>
            <a:xfrm>
              <a:off x="0" y="-57150"/>
              <a:ext cx="1169238" cy="647383"/>
            </a:xfrm>
            <a:prstGeom prst="rect">
              <a:avLst/>
            </a:prstGeom>
          </p:spPr>
          <p:txBody>
            <a:bodyPr lIns="50800" tIns="50800" rIns="50800" bIns="50800" rtlCol="0" anchor="ctr"/>
            <a:lstStyle/>
            <a:p>
              <a:pPr marL="0" lvl="0" indent="0" algn="ctr">
                <a:lnSpc>
                  <a:spcPts val="4528"/>
                </a:lnSpc>
                <a:spcBef>
                  <a:spcPct val="0"/>
                </a:spcBef>
              </a:pPr>
              <a:r>
                <a:rPr lang="en-US" sz="3281" b="1" spc="32">
                  <a:solidFill>
                    <a:srgbClr val="FFFFFF"/>
                  </a:solidFill>
                  <a:latin typeface="DM Sans Bold"/>
                  <a:ea typeface="DM Sans Bold"/>
                  <a:cs typeface="DM Sans Bold"/>
                  <a:sym typeface="DM Sans Bold"/>
                </a:rPr>
                <a:t>Statistical Analysis of Wind Data</a:t>
              </a:r>
            </a:p>
          </p:txBody>
        </p:sp>
      </p:grpSp>
      <p:grpSp>
        <p:nvGrpSpPr>
          <p:cNvPr id="10" name="Group 10"/>
          <p:cNvGrpSpPr/>
          <p:nvPr/>
        </p:nvGrpSpPr>
        <p:grpSpPr>
          <a:xfrm>
            <a:off x="12862269" y="1028700"/>
            <a:ext cx="4397031" cy="2241041"/>
            <a:chOff x="0" y="0"/>
            <a:chExt cx="1158066" cy="590233"/>
          </a:xfrm>
        </p:grpSpPr>
        <p:sp>
          <p:nvSpPr>
            <p:cNvPr id="11" name="Freeform 11"/>
            <p:cNvSpPr/>
            <p:nvPr/>
          </p:nvSpPr>
          <p:spPr>
            <a:xfrm>
              <a:off x="0" y="0"/>
              <a:ext cx="1158066" cy="590233"/>
            </a:xfrm>
            <a:custGeom>
              <a:avLst/>
              <a:gdLst/>
              <a:ahLst/>
              <a:cxnLst/>
              <a:rect l="l" t="t" r="r" b="b"/>
              <a:pathLst>
                <a:path w="1158066" h="590233">
                  <a:moveTo>
                    <a:pt x="0" y="0"/>
                  </a:moveTo>
                  <a:lnTo>
                    <a:pt x="1158066" y="0"/>
                  </a:lnTo>
                  <a:lnTo>
                    <a:pt x="1158066" y="590233"/>
                  </a:lnTo>
                  <a:lnTo>
                    <a:pt x="0" y="590233"/>
                  </a:lnTo>
                  <a:close/>
                </a:path>
              </a:pathLst>
            </a:custGeom>
            <a:solidFill>
              <a:srgbClr val="1A1A1A"/>
            </a:solidFill>
          </p:spPr>
        </p:sp>
        <p:sp>
          <p:nvSpPr>
            <p:cNvPr id="12" name="TextBox 12"/>
            <p:cNvSpPr txBox="1"/>
            <p:nvPr/>
          </p:nvSpPr>
          <p:spPr>
            <a:xfrm>
              <a:off x="0" y="-57150"/>
              <a:ext cx="1158066" cy="647383"/>
            </a:xfrm>
            <a:prstGeom prst="rect">
              <a:avLst/>
            </a:prstGeom>
          </p:spPr>
          <p:txBody>
            <a:bodyPr lIns="50800" tIns="50800" rIns="50800" bIns="50800" rtlCol="0" anchor="ctr"/>
            <a:lstStyle/>
            <a:p>
              <a:pPr marL="0" lvl="0" indent="0" algn="ctr">
                <a:lnSpc>
                  <a:spcPts val="4528"/>
                </a:lnSpc>
                <a:spcBef>
                  <a:spcPct val="0"/>
                </a:spcBef>
              </a:pPr>
              <a:r>
                <a:rPr lang="en-US" sz="3281" b="1" spc="32">
                  <a:solidFill>
                    <a:srgbClr val="FFFFFF"/>
                  </a:solidFill>
                  <a:latin typeface="DM Sans Bold"/>
                  <a:ea typeface="DM Sans Bold"/>
                  <a:cs typeface="DM Sans Bold"/>
                  <a:sym typeface="DM Sans Bold"/>
                </a:rPr>
                <a:t> Pattern Recognition in Wind Data </a:t>
              </a:r>
            </a:p>
          </p:txBody>
        </p:sp>
      </p:grpSp>
      <p:sp>
        <p:nvSpPr>
          <p:cNvPr id="13" name="Freeform 13"/>
          <p:cNvSpPr/>
          <p:nvPr/>
        </p:nvSpPr>
        <p:spPr>
          <a:xfrm>
            <a:off x="11721747" y="7516527"/>
            <a:ext cx="7616557" cy="7815497"/>
          </a:xfrm>
          <a:custGeom>
            <a:avLst/>
            <a:gdLst/>
            <a:ahLst/>
            <a:cxnLst/>
            <a:rect l="l" t="t" r="r" b="b"/>
            <a:pathLst>
              <a:path w="7616557" h="7815497">
                <a:moveTo>
                  <a:pt x="0" y="0"/>
                </a:moveTo>
                <a:lnTo>
                  <a:pt x="7616557" y="0"/>
                </a:lnTo>
                <a:lnTo>
                  <a:pt x="7616557" y="7815496"/>
                </a:lnTo>
                <a:lnTo>
                  <a:pt x="0" y="78154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4176364">
            <a:off x="-4547981" y="-1322537"/>
            <a:ext cx="7616557" cy="7815497"/>
          </a:xfrm>
          <a:custGeom>
            <a:avLst/>
            <a:gdLst/>
            <a:ahLst/>
            <a:cxnLst/>
            <a:rect l="l" t="t" r="r" b="b"/>
            <a:pathLst>
              <a:path w="7616557" h="7815497">
                <a:moveTo>
                  <a:pt x="0" y="0"/>
                </a:moveTo>
                <a:lnTo>
                  <a:pt x="7616557" y="0"/>
                </a:lnTo>
                <a:lnTo>
                  <a:pt x="7616557" y="7815497"/>
                </a:lnTo>
                <a:lnTo>
                  <a:pt x="0" y="78154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0" y="6580270"/>
            <a:ext cx="2040814" cy="3830880"/>
          </a:xfrm>
          <a:custGeom>
            <a:avLst/>
            <a:gdLst/>
            <a:ahLst/>
            <a:cxnLst/>
            <a:rect l="l" t="t" r="r" b="b"/>
            <a:pathLst>
              <a:path w="2040814" h="3830880">
                <a:moveTo>
                  <a:pt x="0" y="0"/>
                </a:moveTo>
                <a:lnTo>
                  <a:pt x="2040814" y="0"/>
                </a:lnTo>
                <a:lnTo>
                  <a:pt x="2040814" y="3830881"/>
                </a:lnTo>
                <a:lnTo>
                  <a:pt x="0" y="3830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7282298" y="3775725"/>
            <a:ext cx="4439449" cy="3293126"/>
          </a:xfrm>
          <a:prstGeom prst="rect">
            <a:avLst/>
          </a:prstGeom>
        </p:spPr>
        <p:txBody>
          <a:bodyPr lIns="0" tIns="0" rIns="0" bIns="0" rtlCol="0" anchor="t">
            <a:spAutoFit/>
          </a:bodyPr>
          <a:lstStyle/>
          <a:p>
            <a:pPr marL="563586" lvl="1" indent="-281793" algn="l">
              <a:lnSpc>
                <a:spcPts val="3602"/>
              </a:lnSpc>
              <a:buFont typeface="Arial"/>
              <a:buChar char="•"/>
            </a:pPr>
            <a:r>
              <a:rPr lang="en-US" sz="2610" spc="255">
                <a:solidFill>
                  <a:srgbClr val="231F20"/>
                </a:solidFill>
                <a:latin typeface="DM Sans"/>
                <a:ea typeface="DM Sans"/>
                <a:cs typeface="DM Sans"/>
                <a:sym typeface="DM Sans"/>
              </a:rPr>
              <a:t>Weibull Distribution</a:t>
            </a:r>
          </a:p>
          <a:p>
            <a:pPr algn="l">
              <a:lnSpc>
                <a:spcPts val="3602"/>
              </a:lnSpc>
            </a:pPr>
            <a:endParaRPr lang="en-US" sz="2610" spc="255">
              <a:solidFill>
                <a:srgbClr val="231F20"/>
              </a:solidFill>
              <a:latin typeface="DM Sans"/>
              <a:ea typeface="DM Sans"/>
              <a:cs typeface="DM Sans"/>
              <a:sym typeface="DM Sans"/>
            </a:endParaRPr>
          </a:p>
          <a:p>
            <a:pPr marL="563586" lvl="1" indent="-281793" algn="l">
              <a:lnSpc>
                <a:spcPts val="3602"/>
              </a:lnSpc>
              <a:buFont typeface="Arial"/>
              <a:buChar char="•"/>
            </a:pPr>
            <a:r>
              <a:rPr lang="en-US" sz="2610" spc="255">
                <a:solidFill>
                  <a:srgbClr val="231F20"/>
                </a:solidFill>
                <a:latin typeface="DM Sans"/>
                <a:ea typeface="DM Sans"/>
                <a:cs typeface="DM Sans"/>
                <a:sym typeface="DM Sans"/>
              </a:rPr>
              <a:t>Directional Statistics</a:t>
            </a:r>
          </a:p>
          <a:p>
            <a:pPr algn="l">
              <a:lnSpc>
                <a:spcPts val="4430"/>
              </a:lnSpc>
            </a:pPr>
            <a:endParaRPr lang="en-US" sz="2610" spc="255">
              <a:solidFill>
                <a:srgbClr val="231F20"/>
              </a:solidFill>
              <a:latin typeface="DM Sans"/>
              <a:ea typeface="DM Sans"/>
              <a:cs typeface="DM Sans"/>
              <a:sym typeface="DM Sans"/>
            </a:endParaRPr>
          </a:p>
          <a:p>
            <a:pPr marL="563586" lvl="1" indent="-281793" algn="l">
              <a:lnSpc>
                <a:spcPts val="3602"/>
              </a:lnSpc>
              <a:buFont typeface="Arial"/>
              <a:buChar char="•"/>
            </a:pPr>
            <a:r>
              <a:rPr lang="en-US" sz="2610" spc="255">
                <a:solidFill>
                  <a:srgbClr val="231F20"/>
                </a:solidFill>
                <a:latin typeface="DM Sans"/>
                <a:ea typeface="DM Sans"/>
                <a:cs typeface="DM Sans"/>
                <a:sym typeface="DM Sans"/>
              </a:rPr>
              <a:t>Central Tendency and Variability</a:t>
            </a:r>
          </a:p>
        </p:txBody>
      </p:sp>
      <p:sp>
        <p:nvSpPr>
          <p:cNvPr id="17" name="TextBox 17"/>
          <p:cNvSpPr txBox="1"/>
          <p:nvPr/>
        </p:nvSpPr>
        <p:spPr>
          <a:xfrm>
            <a:off x="1375744" y="3775725"/>
            <a:ext cx="4672488" cy="3888248"/>
          </a:xfrm>
          <a:prstGeom prst="rect">
            <a:avLst/>
          </a:prstGeom>
        </p:spPr>
        <p:txBody>
          <a:bodyPr lIns="0" tIns="0" rIns="0" bIns="0" rtlCol="0" anchor="t">
            <a:spAutoFit/>
          </a:bodyPr>
          <a:lstStyle/>
          <a:p>
            <a:pPr marL="520408" lvl="1" indent="-260204" algn="l">
              <a:lnSpc>
                <a:spcPts val="3326"/>
              </a:lnSpc>
              <a:buFont typeface="Arial"/>
              <a:buChar char="•"/>
            </a:pPr>
            <a:r>
              <a:rPr lang="en-US" sz="2410" spc="236">
                <a:solidFill>
                  <a:srgbClr val="231F20"/>
                </a:solidFill>
                <a:latin typeface="DM Sans"/>
                <a:ea typeface="DM Sans"/>
                <a:cs typeface="DM Sans"/>
                <a:sym typeface="DM Sans"/>
              </a:rPr>
              <a:t>Traditional and Directional Statistics</a:t>
            </a:r>
          </a:p>
          <a:p>
            <a:pPr algn="l">
              <a:lnSpc>
                <a:spcPts val="3326"/>
              </a:lnSpc>
            </a:pPr>
            <a:endParaRPr lang="en-US" sz="2410" spc="236">
              <a:solidFill>
                <a:srgbClr val="231F20"/>
              </a:solidFill>
              <a:latin typeface="DM Sans"/>
              <a:ea typeface="DM Sans"/>
              <a:cs typeface="DM Sans"/>
              <a:sym typeface="DM Sans"/>
            </a:endParaRPr>
          </a:p>
          <a:p>
            <a:pPr marL="563586" lvl="1" indent="-281793" algn="l">
              <a:lnSpc>
                <a:spcPts val="3602"/>
              </a:lnSpc>
              <a:buFont typeface="Arial"/>
              <a:buChar char="•"/>
            </a:pPr>
            <a:r>
              <a:rPr lang="en-US" sz="2610" spc="255">
                <a:solidFill>
                  <a:srgbClr val="231F20"/>
                </a:solidFill>
                <a:latin typeface="DM Sans"/>
                <a:ea typeface="DM Sans"/>
                <a:cs typeface="DM Sans"/>
                <a:sym typeface="DM Sans"/>
              </a:rPr>
              <a:t>Combined Statistical Methods</a:t>
            </a:r>
          </a:p>
          <a:p>
            <a:pPr algn="l">
              <a:lnSpc>
                <a:spcPts val="3740"/>
              </a:lnSpc>
            </a:pPr>
            <a:endParaRPr lang="en-US" sz="2610" spc="255">
              <a:solidFill>
                <a:srgbClr val="231F20"/>
              </a:solidFill>
              <a:latin typeface="DM Sans"/>
              <a:ea typeface="DM Sans"/>
              <a:cs typeface="DM Sans"/>
              <a:sym typeface="DM Sans"/>
            </a:endParaRPr>
          </a:p>
          <a:p>
            <a:pPr marL="520408" lvl="1" indent="-260204" algn="l">
              <a:lnSpc>
                <a:spcPts val="3326"/>
              </a:lnSpc>
              <a:buFont typeface="Arial"/>
              <a:buChar char="•"/>
            </a:pPr>
            <a:r>
              <a:rPr lang="en-US" sz="2410" spc="236">
                <a:solidFill>
                  <a:srgbClr val="231F20"/>
                </a:solidFill>
                <a:latin typeface="DM Sans"/>
                <a:ea typeface="DM Sans"/>
                <a:cs typeface="DM Sans"/>
                <a:sym typeface="DM Sans"/>
              </a:rPr>
              <a:t>Identification of Key Patterns</a:t>
            </a:r>
          </a:p>
          <a:p>
            <a:pPr algn="l">
              <a:lnSpc>
                <a:spcPts val="3326"/>
              </a:lnSpc>
            </a:pPr>
            <a:endParaRPr lang="en-US" sz="2410" spc="236">
              <a:solidFill>
                <a:srgbClr val="231F20"/>
              </a:solidFill>
              <a:latin typeface="DM Sans"/>
              <a:ea typeface="DM Sans"/>
              <a:cs typeface="DM Sans"/>
              <a:sym typeface="DM Sans"/>
            </a:endParaRPr>
          </a:p>
        </p:txBody>
      </p:sp>
      <p:sp>
        <p:nvSpPr>
          <p:cNvPr id="18" name="TextBox 18"/>
          <p:cNvSpPr txBox="1"/>
          <p:nvPr/>
        </p:nvSpPr>
        <p:spPr>
          <a:xfrm>
            <a:off x="12862269" y="3775725"/>
            <a:ext cx="4397031" cy="3188351"/>
          </a:xfrm>
          <a:prstGeom prst="rect">
            <a:avLst/>
          </a:prstGeom>
        </p:spPr>
        <p:txBody>
          <a:bodyPr lIns="0" tIns="0" rIns="0" bIns="0" rtlCol="0" anchor="t">
            <a:spAutoFit/>
          </a:bodyPr>
          <a:lstStyle/>
          <a:p>
            <a:pPr marL="563586" lvl="1" indent="-281793" algn="l">
              <a:lnSpc>
                <a:spcPts val="3602"/>
              </a:lnSpc>
              <a:buFont typeface="Arial"/>
              <a:buChar char="•"/>
            </a:pPr>
            <a:r>
              <a:rPr lang="en-US" sz="2610" spc="255">
                <a:solidFill>
                  <a:srgbClr val="231F20"/>
                </a:solidFill>
                <a:latin typeface="DM Sans"/>
                <a:ea typeface="DM Sans"/>
                <a:cs typeface="DM Sans"/>
                <a:sym typeface="DM Sans"/>
              </a:rPr>
              <a:t>Clustering Analysis (K-Means)</a:t>
            </a:r>
          </a:p>
          <a:p>
            <a:pPr algn="l">
              <a:lnSpc>
                <a:spcPts val="3602"/>
              </a:lnSpc>
            </a:pPr>
            <a:endParaRPr lang="en-US" sz="2610" spc="255">
              <a:solidFill>
                <a:srgbClr val="231F20"/>
              </a:solidFill>
              <a:latin typeface="DM Sans"/>
              <a:ea typeface="DM Sans"/>
              <a:cs typeface="DM Sans"/>
              <a:sym typeface="DM Sans"/>
            </a:endParaRPr>
          </a:p>
          <a:p>
            <a:pPr marL="563586" lvl="1" indent="-281793" algn="l">
              <a:lnSpc>
                <a:spcPts val="3602"/>
              </a:lnSpc>
              <a:buFont typeface="Arial"/>
              <a:buChar char="•"/>
            </a:pPr>
            <a:r>
              <a:rPr lang="en-US" sz="2610" spc="255">
                <a:solidFill>
                  <a:srgbClr val="231F20"/>
                </a:solidFill>
                <a:latin typeface="DM Sans"/>
                <a:ea typeface="DM Sans"/>
                <a:cs typeface="DM Sans"/>
                <a:sym typeface="DM Sans"/>
              </a:rPr>
              <a:t>Time Series Decomposition</a:t>
            </a:r>
          </a:p>
          <a:p>
            <a:pPr algn="l">
              <a:lnSpc>
                <a:spcPts val="3602"/>
              </a:lnSpc>
            </a:pPr>
            <a:endParaRPr lang="en-US" sz="2610" spc="255">
              <a:solidFill>
                <a:srgbClr val="231F20"/>
              </a:solidFill>
              <a:latin typeface="DM Sans"/>
              <a:ea typeface="DM Sans"/>
              <a:cs typeface="DM Sans"/>
              <a:sym typeface="DM Sans"/>
            </a:endParaRPr>
          </a:p>
          <a:p>
            <a:pPr marL="563586" lvl="1" indent="-281793" algn="l">
              <a:lnSpc>
                <a:spcPts val="3602"/>
              </a:lnSpc>
              <a:buFont typeface="Arial"/>
              <a:buChar char="•"/>
            </a:pPr>
            <a:r>
              <a:rPr lang="en-US" sz="2610" spc="255">
                <a:solidFill>
                  <a:srgbClr val="231F20"/>
                </a:solidFill>
                <a:latin typeface="DM Sans"/>
                <a:ea typeface="DM Sans"/>
                <a:cs typeface="DM Sans"/>
                <a:sym typeface="DM Sans"/>
              </a:rPr>
              <a:t>Anomaly Detection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rot="887923">
            <a:off x="14008493" y="-8657385"/>
            <a:ext cx="13977230" cy="14342307"/>
          </a:xfrm>
          <a:custGeom>
            <a:avLst/>
            <a:gdLst/>
            <a:ahLst/>
            <a:cxnLst/>
            <a:rect l="l" t="t" r="r" b="b"/>
            <a:pathLst>
              <a:path w="13977230" h="14342307">
                <a:moveTo>
                  <a:pt x="0" y="0"/>
                </a:moveTo>
                <a:lnTo>
                  <a:pt x="13977230" y="0"/>
                </a:lnTo>
                <a:lnTo>
                  <a:pt x="13977230" y="14342308"/>
                </a:lnTo>
                <a:lnTo>
                  <a:pt x="0" y="14342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4260093" y="6895603"/>
            <a:ext cx="2932415" cy="847111"/>
            <a:chOff x="0" y="0"/>
            <a:chExt cx="1075555" cy="310705"/>
          </a:xfrm>
        </p:grpSpPr>
        <p:sp>
          <p:nvSpPr>
            <p:cNvPr id="5" name="Freeform 5"/>
            <p:cNvSpPr/>
            <p:nvPr/>
          </p:nvSpPr>
          <p:spPr>
            <a:xfrm>
              <a:off x="0" y="0"/>
              <a:ext cx="1075555" cy="310705"/>
            </a:xfrm>
            <a:custGeom>
              <a:avLst/>
              <a:gdLst/>
              <a:ahLst/>
              <a:cxnLst/>
              <a:rect l="l" t="t" r="r" b="b"/>
              <a:pathLst>
                <a:path w="1075555" h="310705">
                  <a:moveTo>
                    <a:pt x="81844" y="0"/>
                  </a:moveTo>
                  <a:lnTo>
                    <a:pt x="993712" y="0"/>
                  </a:lnTo>
                  <a:cubicBezTo>
                    <a:pt x="1015418" y="0"/>
                    <a:pt x="1036235" y="8623"/>
                    <a:pt x="1051584" y="23971"/>
                  </a:cubicBezTo>
                  <a:cubicBezTo>
                    <a:pt x="1066932" y="39320"/>
                    <a:pt x="1075555" y="60137"/>
                    <a:pt x="1075555" y="81844"/>
                  </a:cubicBezTo>
                  <a:lnTo>
                    <a:pt x="1075555" y="228861"/>
                  </a:lnTo>
                  <a:cubicBezTo>
                    <a:pt x="1075555" y="250567"/>
                    <a:pt x="1066932" y="271385"/>
                    <a:pt x="1051584" y="286733"/>
                  </a:cubicBezTo>
                  <a:cubicBezTo>
                    <a:pt x="1036235" y="302082"/>
                    <a:pt x="1015418" y="310705"/>
                    <a:pt x="993712" y="310705"/>
                  </a:cubicBezTo>
                  <a:lnTo>
                    <a:pt x="81844" y="310705"/>
                  </a:lnTo>
                  <a:cubicBezTo>
                    <a:pt x="36643" y="310705"/>
                    <a:pt x="0" y="274062"/>
                    <a:pt x="0" y="228861"/>
                  </a:cubicBezTo>
                  <a:lnTo>
                    <a:pt x="0" y="81844"/>
                  </a:lnTo>
                  <a:cubicBezTo>
                    <a:pt x="0" y="60137"/>
                    <a:pt x="8623" y="39320"/>
                    <a:pt x="23971" y="23971"/>
                  </a:cubicBezTo>
                  <a:cubicBezTo>
                    <a:pt x="39320" y="8623"/>
                    <a:pt x="60137" y="0"/>
                    <a:pt x="81844" y="0"/>
                  </a:cubicBezTo>
                  <a:close/>
                </a:path>
              </a:pathLst>
            </a:custGeom>
            <a:solidFill>
              <a:srgbClr val="FFFFFF">
                <a:alpha val="98824"/>
              </a:srgbClr>
            </a:solidFill>
          </p:spPr>
        </p:sp>
        <p:sp>
          <p:nvSpPr>
            <p:cNvPr id="6" name="TextBox 6"/>
            <p:cNvSpPr txBox="1"/>
            <p:nvPr/>
          </p:nvSpPr>
          <p:spPr>
            <a:xfrm>
              <a:off x="0" y="-19050"/>
              <a:ext cx="1075555" cy="329755"/>
            </a:xfrm>
            <a:prstGeom prst="rect">
              <a:avLst/>
            </a:prstGeom>
          </p:spPr>
          <p:txBody>
            <a:bodyPr lIns="50800" tIns="50800" rIns="50800" bIns="50800" rtlCol="0" anchor="ctr"/>
            <a:lstStyle/>
            <a:p>
              <a:pPr algn="ctr">
                <a:lnSpc>
                  <a:spcPts val="2859"/>
                </a:lnSpc>
              </a:pPr>
              <a:endParaRPr/>
            </a:p>
          </p:txBody>
        </p:sp>
      </p:grpSp>
      <p:sp>
        <p:nvSpPr>
          <p:cNvPr id="7" name="TextBox 7"/>
          <p:cNvSpPr txBox="1"/>
          <p:nvPr/>
        </p:nvSpPr>
        <p:spPr>
          <a:xfrm>
            <a:off x="8141601" y="5095875"/>
            <a:ext cx="2556583" cy="2824502"/>
          </a:xfrm>
          <a:prstGeom prst="rect">
            <a:avLst/>
          </a:prstGeom>
        </p:spPr>
        <p:txBody>
          <a:bodyPr lIns="0" tIns="0" rIns="0" bIns="0" rtlCol="0" anchor="t">
            <a:spAutoFit/>
          </a:bodyPr>
          <a:lstStyle/>
          <a:p>
            <a:pPr algn="ctr">
              <a:lnSpc>
                <a:spcPts val="3737"/>
              </a:lnSpc>
            </a:pPr>
            <a:endParaRPr/>
          </a:p>
          <a:p>
            <a:pPr algn="ctr">
              <a:lnSpc>
                <a:spcPts val="3737"/>
              </a:lnSpc>
            </a:pPr>
            <a:r>
              <a:rPr lang="en-US" sz="2708" spc="265">
                <a:solidFill>
                  <a:srgbClr val="231F20"/>
                </a:solidFill>
                <a:latin typeface="Oswald"/>
                <a:ea typeface="Oswald"/>
                <a:cs typeface="Oswald"/>
                <a:sym typeface="Oswald"/>
              </a:rPr>
              <a:t>Data Classıfıcatıon (K-Means Clusterıng)</a:t>
            </a:r>
          </a:p>
          <a:p>
            <a:pPr marL="0" lvl="0" indent="0" algn="ctr">
              <a:lnSpc>
                <a:spcPts val="3737"/>
              </a:lnSpc>
              <a:spcBef>
                <a:spcPct val="0"/>
              </a:spcBef>
            </a:pPr>
            <a:endParaRPr lang="en-US" sz="2708" spc="265">
              <a:solidFill>
                <a:srgbClr val="231F20"/>
              </a:solidFill>
              <a:latin typeface="Oswald"/>
              <a:ea typeface="Oswald"/>
              <a:cs typeface="Oswald"/>
              <a:sym typeface="Oswald"/>
            </a:endParaRPr>
          </a:p>
        </p:txBody>
      </p:sp>
      <p:sp>
        <p:nvSpPr>
          <p:cNvPr id="8" name="Freeform 8"/>
          <p:cNvSpPr/>
          <p:nvPr/>
        </p:nvSpPr>
        <p:spPr>
          <a:xfrm rot="887923">
            <a:off x="-7435496" y="5247093"/>
            <a:ext cx="13977230" cy="14342307"/>
          </a:xfrm>
          <a:custGeom>
            <a:avLst/>
            <a:gdLst/>
            <a:ahLst/>
            <a:cxnLst/>
            <a:rect l="l" t="t" r="r" b="b"/>
            <a:pathLst>
              <a:path w="13977230" h="14342307">
                <a:moveTo>
                  <a:pt x="0" y="0"/>
                </a:moveTo>
                <a:lnTo>
                  <a:pt x="13977231" y="0"/>
                </a:lnTo>
                <a:lnTo>
                  <a:pt x="13977231" y="14342307"/>
                </a:lnTo>
                <a:lnTo>
                  <a:pt x="0" y="14342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702607" y="4183192"/>
            <a:ext cx="7114974" cy="4740351"/>
          </a:xfrm>
          <a:custGeom>
            <a:avLst/>
            <a:gdLst/>
            <a:ahLst/>
            <a:cxnLst/>
            <a:rect l="l" t="t" r="r" b="b"/>
            <a:pathLst>
              <a:path w="7114974" h="4740351">
                <a:moveTo>
                  <a:pt x="0" y="0"/>
                </a:moveTo>
                <a:lnTo>
                  <a:pt x="7114973" y="0"/>
                </a:lnTo>
                <a:lnTo>
                  <a:pt x="7114973" y="4740351"/>
                </a:lnTo>
                <a:lnTo>
                  <a:pt x="0" y="4740351"/>
                </a:lnTo>
                <a:lnTo>
                  <a:pt x="0" y="0"/>
                </a:lnTo>
                <a:close/>
              </a:path>
            </a:pathLst>
          </a:custGeom>
          <a:blipFill>
            <a:blip r:embed="rId6"/>
            <a:stretch>
              <a:fillRect/>
            </a:stretch>
          </a:blipFill>
        </p:spPr>
      </p:sp>
      <p:sp>
        <p:nvSpPr>
          <p:cNvPr id="10" name="TextBox 10"/>
          <p:cNvSpPr txBox="1"/>
          <p:nvPr/>
        </p:nvSpPr>
        <p:spPr>
          <a:xfrm>
            <a:off x="1028700" y="352693"/>
            <a:ext cx="13764618" cy="2215156"/>
          </a:xfrm>
          <a:prstGeom prst="rect">
            <a:avLst/>
          </a:prstGeom>
        </p:spPr>
        <p:txBody>
          <a:bodyPr lIns="0" tIns="0" rIns="0" bIns="0" rtlCol="0" anchor="t">
            <a:spAutoFit/>
          </a:bodyPr>
          <a:lstStyle/>
          <a:p>
            <a:pPr marL="0" lvl="0" indent="0" algn="ctr">
              <a:lnSpc>
                <a:spcPts val="8876"/>
              </a:lnSpc>
              <a:spcBef>
                <a:spcPct val="0"/>
              </a:spcBef>
            </a:pPr>
            <a:r>
              <a:rPr lang="en-US" sz="6432" b="1" spc="630">
                <a:solidFill>
                  <a:srgbClr val="231F20"/>
                </a:solidFill>
                <a:latin typeface="Oswald Bold"/>
                <a:ea typeface="Oswald Bold"/>
                <a:cs typeface="Oswald Bold"/>
                <a:sym typeface="Oswald Bold"/>
              </a:rPr>
              <a:t>ANALYSIS OF WIND DATA AND RECOMMENDATIONS</a:t>
            </a:r>
          </a:p>
        </p:txBody>
      </p:sp>
      <p:sp>
        <p:nvSpPr>
          <p:cNvPr id="11" name="TextBox 11"/>
          <p:cNvSpPr txBox="1"/>
          <p:nvPr/>
        </p:nvSpPr>
        <p:spPr>
          <a:xfrm>
            <a:off x="11422159" y="6037695"/>
            <a:ext cx="2556583" cy="1405110"/>
          </a:xfrm>
          <a:prstGeom prst="rect">
            <a:avLst/>
          </a:prstGeom>
        </p:spPr>
        <p:txBody>
          <a:bodyPr lIns="0" tIns="0" rIns="0" bIns="0" rtlCol="0" anchor="t">
            <a:spAutoFit/>
          </a:bodyPr>
          <a:lstStyle/>
          <a:p>
            <a:pPr marL="0" lvl="0" indent="0" algn="ctr">
              <a:lnSpc>
                <a:spcPts val="3737"/>
              </a:lnSpc>
              <a:spcBef>
                <a:spcPct val="0"/>
              </a:spcBef>
            </a:pPr>
            <a:r>
              <a:rPr lang="en-US" sz="2708" spc="265">
                <a:solidFill>
                  <a:srgbClr val="231F20"/>
                </a:solidFill>
                <a:latin typeface="Oswald"/>
                <a:ea typeface="Oswald"/>
                <a:cs typeface="Oswald"/>
                <a:sym typeface="Oswald"/>
              </a:rPr>
              <a:t>SEASONAL AND TIME-BASED DECOMPOSITION</a:t>
            </a:r>
          </a:p>
        </p:txBody>
      </p:sp>
      <p:sp>
        <p:nvSpPr>
          <p:cNvPr id="12" name="TextBox 12"/>
          <p:cNvSpPr txBox="1"/>
          <p:nvPr/>
        </p:nvSpPr>
        <p:spPr>
          <a:xfrm>
            <a:off x="14702717" y="5827000"/>
            <a:ext cx="2556583" cy="1405110"/>
          </a:xfrm>
          <a:prstGeom prst="rect">
            <a:avLst/>
          </a:prstGeom>
        </p:spPr>
        <p:txBody>
          <a:bodyPr lIns="0" tIns="0" rIns="0" bIns="0" rtlCol="0" anchor="t">
            <a:spAutoFit/>
          </a:bodyPr>
          <a:lstStyle/>
          <a:p>
            <a:pPr marL="0" lvl="0" indent="0" algn="ctr">
              <a:lnSpc>
                <a:spcPts val="3737"/>
              </a:lnSpc>
              <a:spcBef>
                <a:spcPct val="0"/>
              </a:spcBef>
            </a:pPr>
            <a:r>
              <a:rPr lang="en-US" sz="2708" spc="265">
                <a:solidFill>
                  <a:srgbClr val="231F20"/>
                </a:solidFill>
                <a:latin typeface="Oswald"/>
                <a:ea typeface="Oswald"/>
                <a:cs typeface="Oswald"/>
                <a:sym typeface="Oswald"/>
              </a:rPr>
              <a:t>AI-SUPPORTED ANOMALY DETECTION</a:t>
            </a:r>
          </a:p>
        </p:txBody>
      </p:sp>
      <p:sp>
        <p:nvSpPr>
          <p:cNvPr id="13" name="TextBox 13"/>
          <p:cNvSpPr txBox="1"/>
          <p:nvPr/>
        </p:nvSpPr>
        <p:spPr>
          <a:xfrm>
            <a:off x="1888894" y="2785182"/>
            <a:ext cx="8659143" cy="1344495"/>
          </a:xfrm>
          <a:prstGeom prst="rect">
            <a:avLst/>
          </a:prstGeom>
        </p:spPr>
        <p:txBody>
          <a:bodyPr lIns="0" tIns="0" rIns="0" bIns="0" rtlCol="0" anchor="t">
            <a:spAutoFit/>
          </a:bodyPr>
          <a:lstStyle/>
          <a:p>
            <a:pPr algn="l">
              <a:lnSpc>
                <a:spcPts val="4076"/>
              </a:lnSpc>
            </a:pPr>
            <a:r>
              <a:rPr lang="en-US" sz="2912">
                <a:solidFill>
                  <a:srgbClr val="100F0D"/>
                </a:solidFill>
                <a:latin typeface="Montserrat Light"/>
                <a:ea typeface="Montserrat Light"/>
                <a:cs typeface="Montserrat Light"/>
                <a:sym typeface="Montserrat Light"/>
              </a:rPr>
              <a:t>Pattern Recognition and Advanced Methods</a:t>
            </a:r>
          </a:p>
          <a:p>
            <a:pPr algn="l">
              <a:lnSpc>
                <a:spcPts val="3656"/>
              </a:lnSpc>
            </a:pPr>
            <a:endParaRPr lang="en-US" sz="2912">
              <a:solidFill>
                <a:srgbClr val="100F0D"/>
              </a:solidFill>
              <a:latin typeface="Montserrat Light"/>
              <a:ea typeface="Montserrat Light"/>
              <a:cs typeface="Montserrat Light"/>
              <a:sym typeface="Montserrat Light"/>
            </a:endParaRPr>
          </a:p>
          <a:p>
            <a:pPr algn="l">
              <a:lnSpc>
                <a:spcPts val="717"/>
              </a:lnSpc>
            </a:pPr>
            <a:endParaRPr lang="en-US" sz="2912">
              <a:solidFill>
                <a:srgbClr val="100F0D"/>
              </a:solidFill>
              <a:latin typeface="Montserrat Light"/>
              <a:ea typeface="Montserrat Light"/>
              <a:cs typeface="Montserrat Light"/>
              <a:sym typeface="Montserrat Light"/>
            </a:endParaRPr>
          </a:p>
          <a:p>
            <a:pPr algn="l">
              <a:lnSpc>
                <a:spcPts val="2345"/>
              </a:lnSpc>
            </a:pPr>
            <a:endParaRPr lang="en-US" sz="2912">
              <a:solidFill>
                <a:srgbClr val="100F0D"/>
              </a:solidFill>
              <a:latin typeface="Montserrat Light"/>
              <a:ea typeface="Montserrat Light"/>
              <a:cs typeface="Montserrat Light"/>
              <a:sym typeface="Montserrat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887923">
            <a:off x="13265722" y="-8979222"/>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767716" y="3564369"/>
            <a:ext cx="5364641" cy="3231218"/>
            <a:chOff x="0" y="0"/>
            <a:chExt cx="1739860" cy="1047948"/>
          </a:xfrm>
        </p:grpSpPr>
        <p:sp>
          <p:nvSpPr>
            <p:cNvPr id="4" name="Freeform 4"/>
            <p:cNvSpPr/>
            <p:nvPr/>
          </p:nvSpPr>
          <p:spPr>
            <a:xfrm>
              <a:off x="0" y="0"/>
              <a:ext cx="1739860" cy="1047948"/>
            </a:xfrm>
            <a:custGeom>
              <a:avLst/>
              <a:gdLst/>
              <a:ahLst/>
              <a:cxnLst/>
              <a:rect l="l" t="t" r="r" b="b"/>
              <a:pathLst>
                <a:path w="1739860" h="1047948">
                  <a:moveTo>
                    <a:pt x="44737" y="0"/>
                  </a:moveTo>
                  <a:lnTo>
                    <a:pt x="1695123" y="0"/>
                  </a:lnTo>
                  <a:cubicBezTo>
                    <a:pt x="1706988" y="0"/>
                    <a:pt x="1718367" y="4713"/>
                    <a:pt x="1726757" y="13103"/>
                  </a:cubicBezTo>
                  <a:cubicBezTo>
                    <a:pt x="1735147" y="21493"/>
                    <a:pt x="1739860" y="32872"/>
                    <a:pt x="1739860" y="44737"/>
                  </a:cubicBezTo>
                  <a:lnTo>
                    <a:pt x="1739860" y="1003211"/>
                  </a:lnTo>
                  <a:cubicBezTo>
                    <a:pt x="1739860" y="1015076"/>
                    <a:pt x="1735147" y="1026455"/>
                    <a:pt x="1726757" y="1034845"/>
                  </a:cubicBezTo>
                  <a:cubicBezTo>
                    <a:pt x="1718367" y="1043235"/>
                    <a:pt x="1706988" y="1047948"/>
                    <a:pt x="1695123" y="1047948"/>
                  </a:cubicBezTo>
                  <a:lnTo>
                    <a:pt x="44737" y="1047948"/>
                  </a:lnTo>
                  <a:cubicBezTo>
                    <a:pt x="32872" y="1047948"/>
                    <a:pt x="21493" y="1043235"/>
                    <a:pt x="13103" y="1034845"/>
                  </a:cubicBezTo>
                  <a:cubicBezTo>
                    <a:pt x="4713" y="1026455"/>
                    <a:pt x="0" y="1015076"/>
                    <a:pt x="0" y="1003211"/>
                  </a:cubicBezTo>
                  <a:lnTo>
                    <a:pt x="0" y="44737"/>
                  </a:lnTo>
                  <a:cubicBezTo>
                    <a:pt x="0" y="32872"/>
                    <a:pt x="4713" y="21493"/>
                    <a:pt x="13103" y="13103"/>
                  </a:cubicBezTo>
                  <a:cubicBezTo>
                    <a:pt x="21493" y="4713"/>
                    <a:pt x="32872" y="0"/>
                    <a:pt x="44737" y="0"/>
                  </a:cubicBezTo>
                  <a:close/>
                </a:path>
              </a:pathLst>
            </a:custGeom>
            <a:solidFill>
              <a:srgbClr val="FFFFFF">
                <a:alpha val="98824"/>
              </a:srgbClr>
            </a:solidFill>
          </p:spPr>
        </p:sp>
        <p:sp>
          <p:nvSpPr>
            <p:cNvPr id="5" name="TextBox 5"/>
            <p:cNvSpPr txBox="1"/>
            <p:nvPr/>
          </p:nvSpPr>
          <p:spPr>
            <a:xfrm>
              <a:off x="0" y="-28575"/>
              <a:ext cx="1739860" cy="1076523"/>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1710688" y="7159213"/>
            <a:ext cx="3279087" cy="1008134"/>
            <a:chOff x="0" y="0"/>
            <a:chExt cx="1120674" cy="344544"/>
          </a:xfrm>
        </p:grpSpPr>
        <p:sp>
          <p:nvSpPr>
            <p:cNvPr id="7" name="Freeform 7"/>
            <p:cNvSpPr/>
            <p:nvPr/>
          </p:nvSpPr>
          <p:spPr>
            <a:xfrm>
              <a:off x="0" y="0"/>
              <a:ext cx="1120674" cy="344544"/>
            </a:xfrm>
            <a:custGeom>
              <a:avLst/>
              <a:gdLst/>
              <a:ahLst/>
              <a:cxnLst/>
              <a:rect l="l" t="t" r="r" b="b"/>
              <a:pathLst>
                <a:path w="1120674" h="344544">
                  <a:moveTo>
                    <a:pt x="73191" y="0"/>
                  </a:moveTo>
                  <a:lnTo>
                    <a:pt x="1047483" y="0"/>
                  </a:lnTo>
                  <a:cubicBezTo>
                    <a:pt x="1066895" y="0"/>
                    <a:pt x="1085511" y="7711"/>
                    <a:pt x="1099237" y="21437"/>
                  </a:cubicBezTo>
                  <a:cubicBezTo>
                    <a:pt x="1112963" y="35163"/>
                    <a:pt x="1120674" y="53780"/>
                    <a:pt x="1120674" y="73191"/>
                  </a:cubicBezTo>
                  <a:lnTo>
                    <a:pt x="1120674" y="271353"/>
                  </a:lnTo>
                  <a:cubicBezTo>
                    <a:pt x="1120674" y="290765"/>
                    <a:pt x="1112963" y="309381"/>
                    <a:pt x="1099237" y="323107"/>
                  </a:cubicBezTo>
                  <a:cubicBezTo>
                    <a:pt x="1085511" y="336833"/>
                    <a:pt x="1066895" y="344544"/>
                    <a:pt x="1047483" y="344544"/>
                  </a:cubicBezTo>
                  <a:lnTo>
                    <a:pt x="73191" y="344544"/>
                  </a:lnTo>
                  <a:cubicBezTo>
                    <a:pt x="32769" y="344544"/>
                    <a:pt x="0" y="311775"/>
                    <a:pt x="0" y="271353"/>
                  </a:cubicBezTo>
                  <a:lnTo>
                    <a:pt x="0" y="73191"/>
                  </a:lnTo>
                  <a:cubicBezTo>
                    <a:pt x="0" y="53780"/>
                    <a:pt x="7711" y="35163"/>
                    <a:pt x="21437" y="21437"/>
                  </a:cubicBezTo>
                  <a:cubicBezTo>
                    <a:pt x="35163" y="7711"/>
                    <a:pt x="53780" y="0"/>
                    <a:pt x="73191" y="0"/>
                  </a:cubicBezTo>
                  <a:close/>
                </a:path>
              </a:pathLst>
            </a:custGeom>
            <a:solidFill>
              <a:srgbClr val="FFFFFF">
                <a:alpha val="98824"/>
              </a:srgbClr>
            </a:solidFill>
          </p:spPr>
        </p:sp>
        <p:sp>
          <p:nvSpPr>
            <p:cNvPr id="8" name="TextBox 8"/>
            <p:cNvSpPr txBox="1"/>
            <p:nvPr/>
          </p:nvSpPr>
          <p:spPr>
            <a:xfrm>
              <a:off x="0" y="-28575"/>
              <a:ext cx="1120674" cy="373119"/>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6939750" y="3500725"/>
            <a:ext cx="4565322" cy="3231218"/>
            <a:chOff x="0" y="0"/>
            <a:chExt cx="1498973" cy="1060935"/>
          </a:xfrm>
        </p:grpSpPr>
        <p:sp>
          <p:nvSpPr>
            <p:cNvPr id="10" name="Freeform 10"/>
            <p:cNvSpPr/>
            <p:nvPr/>
          </p:nvSpPr>
          <p:spPr>
            <a:xfrm>
              <a:off x="0" y="0"/>
              <a:ext cx="1498973" cy="1060935"/>
            </a:xfrm>
            <a:custGeom>
              <a:avLst/>
              <a:gdLst/>
              <a:ahLst/>
              <a:cxnLst/>
              <a:rect l="l" t="t" r="r" b="b"/>
              <a:pathLst>
                <a:path w="1498973" h="1060935">
                  <a:moveTo>
                    <a:pt x="52570" y="0"/>
                  </a:moveTo>
                  <a:lnTo>
                    <a:pt x="1446403" y="0"/>
                  </a:lnTo>
                  <a:cubicBezTo>
                    <a:pt x="1460345" y="0"/>
                    <a:pt x="1473717" y="5539"/>
                    <a:pt x="1483576" y="15397"/>
                  </a:cubicBezTo>
                  <a:cubicBezTo>
                    <a:pt x="1493434" y="25256"/>
                    <a:pt x="1498973" y="38628"/>
                    <a:pt x="1498973" y="52570"/>
                  </a:cubicBezTo>
                  <a:lnTo>
                    <a:pt x="1498973" y="1008365"/>
                  </a:lnTo>
                  <a:cubicBezTo>
                    <a:pt x="1498973" y="1022307"/>
                    <a:pt x="1493434" y="1035679"/>
                    <a:pt x="1483576" y="1045537"/>
                  </a:cubicBezTo>
                  <a:cubicBezTo>
                    <a:pt x="1473717" y="1055396"/>
                    <a:pt x="1460345" y="1060935"/>
                    <a:pt x="1446403" y="1060935"/>
                  </a:cubicBezTo>
                  <a:lnTo>
                    <a:pt x="52570" y="1060935"/>
                  </a:lnTo>
                  <a:cubicBezTo>
                    <a:pt x="38628" y="1060935"/>
                    <a:pt x="25256" y="1055396"/>
                    <a:pt x="15397" y="1045537"/>
                  </a:cubicBezTo>
                  <a:cubicBezTo>
                    <a:pt x="5539" y="1035679"/>
                    <a:pt x="0" y="1022307"/>
                    <a:pt x="0" y="1008365"/>
                  </a:cubicBezTo>
                  <a:lnTo>
                    <a:pt x="0" y="52570"/>
                  </a:lnTo>
                  <a:cubicBezTo>
                    <a:pt x="0" y="38628"/>
                    <a:pt x="5539" y="25256"/>
                    <a:pt x="15397" y="15397"/>
                  </a:cubicBezTo>
                  <a:cubicBezTo>
                    <a:pt x="25256" y="5539"/>
                    <a:pt x="38628" y="0"/>
                    <a:pt x="52570" y="0"/>
                  </a:cubicBezTo>
                  <a:close/>
                </a:path>
              </a:pathLst>
            </a:custGeom>
            <a:solidFill>
              <a:srgbClr val="FFFFFF">
                <a:alpha val="98824"/>
              </a:srgbClr>
            </a:solidFill>
          </p:spPr>
        </p:sp>
        <p:sp>
          <p:nvSpPr>
            <p:cNvPr id="11" name="TextBox 11"/>
            <p:cNvSpPr txBox="1"/>
            <p:nvPr/>
          </p:nvSpPr>
          <p:spPr>
            <a:xfrm>
              <a:off x="0" y="-28575"/>
              <a:ext cx="1498973" cy="108951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7640625" y="7079499"/>
            <a:ext cx="3163571" cy="1024636"/>
            <a:chOff x="0" y="0"/>
            <a:chExt cx="1081195" cy="350184"/>
          </a:xfrm>
        </p:grpSpPr>
        <p:sp>
          <p:nvSpPr>
            <p:cNvPr id="13" name="Freeform 13"/>
            <p:cNvSpPr/>
            <p:nvPr/>
          </p:nvSpPr>
          <p:spPr>
            <a:xfrm>
              <a:off x="0" y="0"/>
              <a:ext cx="1081195" cy="350184"/>
            </a:xfrm>
            <a:custGeom>
              <a:avLst/>
              <a:gdLst/>
              <a:ahLst/>
              <a:cxnLst/>
              <a:rect l="l" t="t" r="r" b="b"/>
              <a:pathLst>
                <a:path w="1081195" h="350184">
                  <a:moveTo>
                    <a:pt x="75863" y="0"/>
                  </a:moveTo>
                  <a:lnTo>
                    <a:pt x="1005332" y="0"/>
                  </a:lnTo>
                  <a:cubicBezTo>
                    <a:pt x="1025452" y="0"/>
                    <a:pt x="1044748" y="7993"/>
                    <a:pt x="1058975" y="22220"/>
                  </a:cubicBezTo>
                  <a:cubicBezTo>
                    <a:pt x="1073202" y="36447"/>
                    <a:pt x="1081195" y="55743"/>
                    <a:pt x="1081195" y="75863"/>
                  </a:cubicBezTo>
                  <a:lnTo>
                    <a:pt x="1081195" y="274320"/>
                  </a:lnTo>
                  <a:cubicBezTo>
                    <a:pt x="1081195" y="316219"/>
                    <a:pt x="1047230" y="350184"/>
                    <a:pt x="1005332" y="350184"/>
                  </a:cubicBezTo>
                  <a:lnTo>
                    <a:pt x="75863" y="350184"/>
                  </a:lnTo>
                  <a:cubicBezTo>
                    <a:pt x="33965" y="350184"/>
                    <a:pt x="0" y="316219"/>
                    <a:pt x="0" y="274320"/>
                  </a:cubicBezTo>
                  <a:lnTo>
                    <a:pt x="0" y="75863"/>
                  </a:lnTo>
                  <a:cubicBezTo>
                    <a:pt x="0" y="33965"/>
                    <a:pt x="33965" y="0"/>
                    <a:pt x="75863" y="0"/>
                  </a:cubicBezTo>
                  <a:close/>
                </a:path>
              </a:pathLst>
            </a:custGeom>
            <a:solidFill>
              <a:srgbClr val="FFFFFF">
                <a:alpha val="98824"/>
              </a:srgbClr>
            </a:solidFill>
          </p:spPr>
        </p:sp>
        <p:sp>
          <p:nvSpPr>
            <p:cNvPr id="14" name="TextBox 14"/>
            <p:cNvSpPr txBox="1"/>
            <p:nvPr/>
          </p:nvSpPr>
          <p:spPr>
            <a:xfrm>
              <a:off x="0" y="-28575"/>
              <a:ext cx="1081195" cy="378759"/>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12634024" y="3500725"/>
            <a:ext cx="3988811" cy="3231218"/>
            <a:chOff x="0" y="0"/>
            <a:chExt cx="1309542" cy="1060821"/>
          </a:xfrm>
        </p:grpSpPr>
        <p:sp>
          <p:nvSpPr>
            <p:cNvPr id="16" name="Freeform 16"/>
            <p:cNvSpPr/>
            <p:nvPr/>
          </p:nvSpPr>
          <p:spPr>
            <a:xfrm>
              <a:off x="0" y="0"/>
              <a:ext cx="1309542" cy="1060821"/>
            </a:xfrm>
            <a:custGeom>
              <a:avLst/>
              <a:gdLst/>
              <a:ahLst/>
              <a:cxnLst/>
              <a:rect l="l" t="t" r="r" b="b"/>
              <a:pathLst>
                <a:path w="1309542" h="1060821">
                  <a:moveTo>
                    <a:pt x="60168" y="0"/>
                  </a:moveTo>
                  <a:lnTo>
                    <a:pt x="1249374" y="0"/>
                  </a:lnTo>
                  <a:cubicBezTo>
                    <a:pt x="1282604" y="0"/>
                    <a:pt x="1309542" y="26938"/>
                    <a:pt x="1309542" y="60168"/>
                  </a:cubicBezTo>
                  <a:lnTo>
                    <a:pt x="1309542" y="1000653"/>
                  </a:lnTo>
                  <a:cubicBezTo>
                    <a:pt x="1309542" y="1033883"/>
                    <a:pt x="1282604" y="1060821"/>
                    <a:pt x="1249374" y="1060821"/>
                  </a:cubicBezTo>
                  <a:lnTo>
                    <a:pt x="60168" y="1060821"/>
                  </a:lnTo>
                  <a:cubicBezTo>
                    <a:pt x="44211" y="1060821"/>
                    <a:pt x="28907" y="1054482"/>
                    <a:pt x="17623" y="1043198"/>
                  </a:cubicBezTo>
                  <a:cubicBezTo>
                    <a:pt x="6339" y="1031914"/>
                    <a:pt x="0" y="1016610"/>
                    <a:pt x="0" y="1000653"/>
                  </a:cubicBezTo>
                  <a:lnTo>
                    <a:pt x="0" y="60168"/>
                  </a:lnTo>
                  <a:cubicBezTo>
                    <a:pt x="0" y="26938"/>
                    <a:pt x="26938" y="0"/>
                    <a:pt x="60168" y="0"/>
                  </a:cubicBezTo>
                  <a:close/>
                </a:path>
              </a:pathLst>
            </a:custGeom>
            <a:solidFill>
              <a:srgbClr val="FFFFFF">
                <a:alpha val="98824"/>
              </a:srgbClr>
            </a:solidFill>
          </p:spPr>
        </p:sp>
        <p:sp>
          <p:nvSpPr>
            <p:cNvPr id="17" name="TextBox 17"/>
            <p:cNvSpPr txBox="1"/>
            <p:nvPr/>
          </p:nvSpPr>
          <p:spPr>
            <a:xfrm>
              <a:off x="0" y="-28575"/>
              <a:ext cx="1309542" cy="1089396"/>
            </a:xfrm>
            <a:prstGeom prst="rect">
              <a:avLst/>
            </a:prstGeom>
          </p:spPr>
          <p:txBody>
            <a:bodyPr lIns="50800" tIns="50800" rIns="50800" bIns="50800" rtlCol="0" anchor="ctr"/>
            <a:lstStyle/>
            <a:p>
              <a:pPr algn="ctr">
                <a:lnSpc>
                  <a:spcPts val="2859"/>
                </a:lnSpc>
              </a:pPr>
              <a:endParaRPr/>
            </a:p>
          </p:txBody>
        </p:sp>
      </p:grpSp>
      <p:grpSp>
        <p:nvGrpSpPr>
          <p:cNvPr id="18" name="Group 18"/>
          <p:cNvGrpSpPr/>
          <p:nvPr/>
        </p:nvGrpSpPr>
        <p:grpSpPr>
          <a:xfrm>
            <a:off x="12990380" y="7125472"/>
            <a:ext cx="3276098" cy="946394"/>
            <a:chOff x="0" y="0"/>
            <a:chExt cx="1075555" cy="310705"/>
          </a:xfrm>
        </p:grpSpPr>
        <p:sp>
          <p:nvSpPr>
            <p:cNvPr id="19" name="Freeform 19"/>
            <p:cNvSpPr/>
            <p:nvPr/>
          </p:nvSpPr>
          <p:spPr>
            <a:xfrm>
              <a:off x="0" y="0"/>
              <a:ext cx="1075555" cy="310705"/>
            </a:xfrm>
            <a:custGeom>
              <a:avLst/>
              <a:gdLst/>
              <a:ahLst/>
              <a:cxnLst/>
              <a:rect l="l" t="t" r="r" b="b"/>
              <a:pathLst>
                <a:path w="1075555" h="310705">
                  <a:moveTo>
                    <a:pt x="73258" y="0"/>
                  </a:moveTo>
                  <a:lnTo>
                    <a:pt x="1002297" y="0"/>
                  </a:lnTo>
                  <a:cubicBezTo>
                    <a:pt x="1021727" y="0"/>
                    <a:pt x="1040360" y="7718"/>
                    <a:pt x="1054098" y="21457"/>
                  </a:cubicBezTo>
                  <a:cubicBezTo>
                    <a:pt x="1067837" y="35195"/>
                    <a:pt x="1075555" y="53829"/>
                    <a:pt x="1075555" y="73258"/>
                  </a:cubicBezTo>
                  <a:lnTo>
                    <a:pt x="1075555" y="237447"/>
                  </a:lnTo>
                  <a:cubicBezTo>
                    <a:pt x="1075555" y="256876"/>
                    <a:pt x="1067837" y="275509"/>
                    <a:pt x="1054098" y="289248"/>
                  </a:cubicBezTo>
                  <a:cubicBezTo>
                    <a:pt x="1040360" y="302986"/>
                    <a:pt x="1021727" y="310705"/>
                    <a:pt x="1002297" y="310705"/>
                  </a:cubicBezTo>
                  <a:lnTo>
                    <a:pt x="73258" y="310705"/>
                  </a:lnTo>
                  <a:cubicBezTo>
                    <a:pt x="32799" y="310705"/>
                    <a:pt x="0" y="277906"/>
                    <a:pt x="0" y="237447"/>
                  </a:cubicBezTo>
                  <a:lnTo>
                    <a:pt x="0" y="73258"/>
                  </a:lnTo>
                  <a:cubicBezTo>
                    <a:pt x="0" y="53829"/>
                    <a:pt x="7718" y="35195"/>
                    <a:pt x="21457" y="21457"/>
                  </a:cubicBezTo>
                  <a:cubicBezTo>
                    <a:pt x="35195" y="7718"/>
                    <a:pt x="53829" y="0"/>
                    <a:pt x="73258" y="0"/>
                  </a:cubicBezTo>
                  <a:close/>
                </a:path>
              </a:pathLst>
            </a:custGeom>
            <a:solidFill>
              <a:srgbClr val="FFFFFF">
                <a:alpha val="98824"/>
              </a:srgbClr>
            </a:solidFill>
          </p:spPr>
        </p:sp>
        <p:sp>
          <p:nvSpPr>
            <p:cNvPr id="20" name="TextBox 20"/>
            <p:cNvSpPr txBox="1"/>
            <p:nvPr/>
          </p:nvSpPr>
          <p:spPr>
            <a:xfrm>
              <a:off x="0" y="-28575"/>
              <a:ext cx="1075555" cy="339280"/>
            </a:xfrm>
            <a:prstGeom prst="rect">
              <a:avLst/>
            </a:prstGeom>
          </p:spPr>
          <p:txBody>
            <a:bodyPr lIns="50800" tIns="50800" rIns="50800" bIns="50800" rtlCol="0" anchor="ctr"/>
            <a:lstStyle/>
            <a:p>
              <a:pPr algn="ctr">
                <a:lnSpc>
                  <a:spcPts val="2859"/>
                </a:lnSpc>
              </a:pPr>
              <a:endParaRPr/>
            </a:p>
          </p:txBody>
        </p:sp>
      </p:grpSp>
      <p:sp>
        <p:nvSpPr>
          <p:cNvPr id="21" name="TextBox 21"/>
          <p:cNvSpPr txBox="1"/>
          <p:nvPr/>
        </p:nvSpPr>
        <p:spPr>
          <a:xfrm>
            <a:off x="430956" y="101117"/>
            <a:ext cx="15887300" cy="2589982"/>
          </a:xfrm>
          <a:prstGeom prst="rect">
            <a:avLst/>
          </a:prstGeom>
        </p:spPr>
        <p:txBody>
          <a:bodyPr lIns="0" tIns="0" rIns="0" bIns="0" rtlCol="0" anchor="t">
            <a:spAutoFit/>
          </a:bodyPr>
          <a:lstStyle/>
          <a:p>
            <a:pPr marL="0" lvl="0" indent="0" algn="l">
              <a:lnSpc>
                <a:spcPts val="10399"/>
              </a:lnSpc>
              <a:spcBef>
                <a:spcPct val="0"/>
              </a:spcBef>
            </a:pPr>
            <a:r>
              <a:rPr lang="en-US" sz="7535" b="1" spc="738">
                <a:solidFill>
                  <a:srgbClr val="231F20"/>
                </a:solidFill>
                <a:latin typeface="Oswald Bold"/>
                <a:ea typeface="Oswald Bold"/>
                <a:cs typeface="Oswald Bold"/>
                <a:sym typeface="Oswald Bold"/>
              </a:rPr>
              <a:t>MACHINE LEARNING APPLICATIONS </a:t>
            </a:r>
          </a:p>
        </p:txBody>
      </p:sp>
      <p:sp>
        <p:nvSpPr>
          <p:cNvPr id="22" name="TextBox 22"/>
          <p:cNvSpPr txBox="1"/>
          <p:nvPr/>
        </p:nvSpPr>
        <p:spPr>
          <a:xfrm>
            <a:off x="1978369" y="7220127"/>
            <a:ext cx="2743726" cy="840142"/>
          </a:xfrm>
          <a:prstGeom prst="rect">
            <a:avLst/>
          </a:prstGeom>
        </p:spPr>
        <p:txBody>
          <a:bodyPr lIns="0" tIns="0" rIns="0" bIns="0" rtlCol="0" anchor="t">
            <a:spAutoFit/>
          </a:bodyPr>
          <a:lstStyle/>
          <a:p>
            <a:pPr marL="0" lvl="0" indent="0" algn="ctr">
              <a:lnSpc>
                <a:spcPts val="3418"/>
              </a:lnSpc>
              <a:spcBef>
                <a:spcPct val="0"/>
              </a:spcBef>
            </a:pPr>
            <a:r>
              <a:rPr lang="en-US" sz="2477" spc="242">
                <a:solidFill>
                  <a:srgbClr val="231F20"/>
                </a:solidFill>
                <a:latin typeface="Oswald"/>
                <a:ea typeface="Oswald"/>
                <a:cs typeface="Oswald"/>
                <a:sym typeface="Oswald"/>
              </a:rPr>
              <a:t>Why Machine Learning?</a:t>
            </a:r>
          </a:p>
        </p:txBody>
      </p:sp>
      <p:sp>
        <p:nvSpPr>
          <p:cNvPr id="23" name="TextBox 23"/>
          <p:cNvSpPr txBox="1"/>
          <p:nvPr/>
        </p:nvSpPr>
        <p:spPr>
          <a:xfrm>
            <a:off x="826329" y="3693456"/>
            <a:ext cx="5047804" cy="3364313"/>
          </a:xfrm>
          <a:prstGeom prst="rect">
            <a:avLst/>
          </a:prstGeom>
        </p:spPr>
        <p:txBody>
          <a:bodyPr lIns="0" tIns="0" rIns="0" bIns="0" rtlCol="0" anchor="t">
            <a:spAutoFit/>
          </a:bodyPr>
          <a:lstStyle/>
          <a:p>
            <a:pPr algn="ctr">
              <a:lnSpc>
                <a:spcPts val="2597"/>
              </a:lnSpc>
            </a:pPr>
            <a:r>
              <a:rPr lang="en-US" sz="1855">
                <a:solidFill>
                  <a:srgbClr val="100F0D"/>
                </a:solidFill>
                <a:latin typeface="Montserrat Light"/>
                <a:ea typeface="Montserrat Light"/>
                <a:cs typeface="Montserrat Light"/>
                <a:sym typeface="Montserrat Light"/>
              </a:rPr>
              <a:t>Wind energy forecasting requires handling vast, complex, and temporal data. Traditional models often struggle to capture these nuances.</a:t>
            </a:r>
          </a:p>
          <a:p>
            <a:pPr algn="ctr">
              <a:lnSpc>
                <a:spcPts val="2747"/>
              </a:lnSpc>
            </a:pPr>
            <a:r>
              <a:rPr lang="en-US" sz="1962">
                <a:solidFill>
                  <a:srgbClr val="100F0D"/>
                </a:solidFill>
                <a:latin typeface="Montserrat Light"/>
                <a:ea typeface="Montserrat Light"/>
                <a:cs typeface="Montserrat Light"/>
                <a:sym typeface="Montserrat Light"/>
              </a:rPr>
              <a:t>Machine learning algorithms, particularly deep learning models like LSTM networks, excel in understanding temporal dependencies in wind patterns.</a:t>
            </a:r>
          </a:p>
          <a:p>
            <a:pPr algn="ctr">
              <a:lnSpc>
                <a:spcPts val="2597"/>
              </a:lnSpc>
            </a:pPr>
            <a:endParaRPr lang="en-US" sz="1962">
              <a:solidFill>
                <a:srgbClr val="100F0D"/>
              </a:solidFill>
              <a:latin typeface="Montserrat Light"/>
              <a:ea typeface="Montserrat Light"/>
              <a:cs typeface="Montserrat Light"/>
              <a:sym typeface="Montserrat Light"/>
            </a:endParaRPr>
          </a:p>
        </p:txBody>
      </p:sp>
      <p:sp>
        <p:nvSpPr>
          <p:cNvPr id="24" name="TextBox 24"/>
          <p:cNvSpPr txBox="1"/>
          <p:nvPr/>
        </p:nvSpPr>
        <p:spPr>
          <a:xfrm>
            <a:off x="7792857" y="7111588"/>
            <a:ext cx="2743726" cy="926538"/>
          </a:xfrm>
          <a:prstGeom prst="rect">
            <a:avLst/>
          </a:prstGeom>
        </p:spPr>
        <p:txBody>
          <a:bodyPr lIns="0" tIns="0" rIns="0" bIns="0" rtlCol="0" anchor="t">
            <a:spAutoFit/>
          </a:bodyPr>
          <a:lstStyle/>
          <a:p>
            <a:pPr marL="0" lvl="0" indent="0" algn="ctr">
              <a:lnSpc>
                <a:spcPts val="3714"/>
              </a:lnSpc>
              <a:spcBef>
                <a:spcPct val="0"/>
              </a:spcBef>
            </a:pPr>
            <a:r>
              <a:rPr lang="en-US" sz="2691" spc="263">
                <a:solidFill>
                  <a:srgbClr val="231F20"/>
                </a:solidFill>
                <a:latin typeface="Oswald"/>
                <a:ea typeface="Oswald"/>
                <a:cs typeface="Oswald"/>
                <a:sym typeface="Oswald"/>
              </a:rPr>
              <a:t>Ensemble Methods</a:t>
            </a:r>
          </a:p>
        </p:txBody>
      </p:sp>
      <p:sp>
        <p:nvSpPr>
          <p:cNvPr id="25" name="TextBox 25"/>
          <p:cNvSpPr txBox="1"/>
          <p:nvPr/>
        </p:nvSpPr>
        <p:spPr>
          <a:xfrm>
            <a:off x="7230278" y="3683931"/>
            <a:ext cx="3868885" cy="3125744"/>
          </a:xfrm>
          <a:prstGeom prst="rect">
            <a:avLst/>
          </a:prstGeom>
        </p:spPr>
        <p:txBody>
          <a:bodyPr lIns="0" tIns="0" rIns="0" bIns="0" rtlCol="0" anchor="t">
            <a:spAutoFit/>
          </a:bodyPr>
          <a:lstStyle/>
          <a:p>
            <a:pPr algn="ctr">
              <a:lnSpc>
                <a:spcPts val="2749"/>
              </a:lnSpc>
            </a:pPr>
            <a:r>
              <a:rPr lang="en-US" sz="1963">
                <a:solidFill>
                  <a:srgbClr val="100F0D"/>
                </a:solidFill>
                <a:latin typeface="Montserrat Light"/>
                <a:ea typeface="Montserrat Light"/>
                <a:cs typeface="Montserrat Light"/>
                <a:sym typeface="Montserrat Light"/>
              </a:rPr>
              <a:t>Combine multiple weak predictors (e.g., linear regressions, decision trees).</a:t>
            </a:r>
          </a:p>
          <a:p>
            <a:pPr algn="ctr">
              <a:lnSpc>
                <a:spcPts val="2749"/>
              </a:lnSpc>
            </a:pPr>
            <a:r>
              <a:rPr lang="en-US" sz="1963">
                <a:solidFill>
                  <a:srgbClr val="100F0D"/>
                </a:solidFill>
                <a:latin typeface="Montserrat Light"/>
                <a:ea typeface="Montserrat Light"/>
                <a:cs typeface="Montserrat Light"/>
                <a:sym typeface="Montserrat Light"/>
              </a:rPr>
              <a:t>Achieves higher accuracy and reduced computational costs.</a:t>
            </a:r>
          </a:p>
          <a:p>
            <a:pPr algn="ctr">
              <a:lnSpc>
                <a:spcPts val="2749"/>
              </a:lnSpc>
            </a:pPr>
            <a:r>
              <a:rPr lang="en-US" sz="1963">
                <a:solidFill>
                  <a:srgbClr val="100F0D"/>
                </a:solidFill>
                <a:latin typeface="Montserrat Light"/>
                <a:ea typeface="Montserrat Light"/>
                <a:cs typeface="Montserrat Light"/>
                <a:sym typeface="Montserrat Light"/>
              </a:rPr>
              <a:t>Suitable for real-world classification and regression tasks.</a:t>
            </a:r>
          </a:p>
          <a:p>
            <a:pPr algn="ctr">
              <a:lnSpc>
                <a:spcPts val="2749"/>
              </a:lnSpc>
            </a:pPr>
            <a:endParaRPr lang="en-US" sz="1963">
              <a:solidFill>
                <a:srgbClr val="100F0D"/>
              </a:solidFill>
              <a:latin typeface="Montserrat Light"/>
              <a:ea typeface="Montserrat Light"/>
              <a:cs typeface="Montserrat Light"/>
              <a:sym typeface="Montserrat Light"/>
            </a:endParaRPr>
          </a:p>
        </p:txBody>
      </p:sp>
      <p:sp>
        <p:nvSpPr>
          <p:cNvPr id="26" name="TextBox 26"/>
          <p:cNvSpPr txBox="1"/>
          <p:nvPr/>
        </p:nvSpPr>
        <p:spPr>
          <a:xfrm>
            <a:off x="13200320" y="7330216"/>
            <a:ext cx="2856218" cy="464511"/>
          </a:xfrm>
          <a:prstGeom prst="rect">
            <a:avLst/>
          </a:prstGeom>
        </p:spPr>
        <p:txBody>
          <a:bodyPr lIns="0" tIns="0" rIns="0" bIns="0" rtlCol="0" anchor="t">
            <a:spAutoFit/>
          </a:bodyPr>
          <a:lstStyle/>
          <a:p>
            <a:pPr marL="0" lvl="0" indent="0" algn="ctr">
              <a:lnSpc>
                <a:spcPts val="3879"/>
              </a:lnSpc>
              <a:spcBef>
                <a:spcPct val="0"/>
              </a:spcBef>
            </a:pPr>
            <a:r>
              <a:rPr lang="en-US" sz="2810" spc="275">
                <a:solidFill>
                  <a:srgbClr val="231F20"/>
                </a:solidFill>
                <a:latin typeface="Oswald"/>
                <a:ea typeface="Oswald"/>
                <a:cs typeface="Oswald"/>
                <a:sym typeface="Oswald"/>
              </a:rPr>
              <a:t>Examples</a:t>
            </a:r>
          </a:p>
        </p:txBody>
      </p:sp>
      <p:sp>
        <p:nvSpPr>
          <p:cNvPr id="27" name="TextBox 27"/>
          <p:cNvSpPr txBox="1"/>
          <p:nvPr/>
        </p:nvSpPr>
        <p:spPr>
          <a:xfrm>
            <a:off x="13075250" y="3693456"/>
            <a:ext cx="3106358" cy="2838621"/>
          </a:xfrm>
          <a:prstGeom prst="rect">
            <a:avLst/>
          </a:prstGeom>
        </p:spPr>
        <p:txBody>
          <a:bodyPr lIns="0" tIns="0" rIns="0" bIns="0" rtlCol="0" anchor="t">
            <a:spAutoFit/>
          </a:bodyPr>
          <a:lstStyle/>
          <a:p>
            <a:pPr algn="ctr">
              <a:lnSpc>
                <a:spcPts val="2866"/>
              </a:lnSpc>
            </a:pPr>
            <a:r>
              <a:rPr lang="en-US" sz="2047">
                <a:solidFill>
                  <a:srgbClr val="100F0D"/>
                </a:solidFill>
                <a:latin typeface="Montserrat Light"/>
                <a:ea typeface="Montserrat Light"/>
                <a:cs typeface="Montserrat Light"/>
                <a:sym typeface="Montserrat Light"/>
              </a:rPr>
              <a:t>LSTMs have been widely adopted for tasks like short-term wind power forecasting, leveraging their ability to overcome challenges like gradient disappearance.</a:t>
            </a:r>
          </a:p>
        </p:txBody>
      </p:sp>
      <p:sp>
        <p:nvSpPr>
          <p:cNvPr id="28" name="Freeform 28"/>
          <p:cNvSpPr/>
          <p:nvPr/>
        </p:nvSpPr>
        <p:spPr>
          <a:xfrm rot="887923">
            <a:off x="-5570417" y="5280754"/>
            <a:ext cx="10710285" cy="10990031"/>
          </a:xfrm>
          <a:custGeom>
            <a:avLst/>
            <a:gdLst/>
            <a:ahLst/>
            <a:cxnLst/>
            <a:rect l="l" t="t" r="r" b="b"/>
            <a:pathLst>
              <a:path w="10710285" h="10990031">
                <a:moveTo>
                  <a:pt x="0" y="0"/>
                </a:moveTo>
                <a:lnTo>
                  <a:pt x="10710285" y="0"/>
                </a:lnTo>
                <a:lnTo>
                  <a:pt x="10710285" y="10990031"/>
                </a:lnTo>
                <a:lnTo>
                  <a:pt x="0" y="10990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887923">
            <a:off x="-6861012" y="455291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0012277" y="1933227"/>
            <a:ext cx="7636299" cy="3681510"/>
            <a:chOff x="0" y="0"/>
            <a:chExt cx="2651314" cy="1278216"/>
          </a:xfrm>
        </p:grpSpPr>
        <p:sp>
          <p:nvSpPr>
            <p:cNvPr id="4" name="Freeform 4"/>
            <p:cNvSpPr/>
            <p:nvPr/>
          </p:nvSpPr>
          <p:spPr>
            <a:xfrm>
              <a:off x="0" y="0"/>
              <a:ext cx="2651314" cy="1278216"/>
            </a:xfrm>
            <a:custGeom>
              <a:avLst/>
              <a:gdLst/>
              <a:ahLst/>
              <a:cxnLst/>
              <a:rect l="l" t="t" r="r" b="b"/>
              <a:pathLst>
                <a:path w="2651314" h="1278216">
                  <a:moveTo>
                    <a:pt x="31429" y="0"/>
                  </a:moveTo>
                  <a:lnTo>
                    <a:pt x="2619885" y="0"/>
                  </a:lnTo>
                  <a:cubicBezTo>
                    <a:pt x="2628220" y="0"/>
                    <a:pt x="2636214" y="3311"/>
                    <a:pt x="2642108" y="9205"/>
                  </a:cubicBezTo>
                  <a:cubicBezTo>
                    <a:pt x="2648003" y="15099"/>
                    <a:pt x="2651314" y="23093"/>
                    <a:pt x="2651314" y="31429"/>
                  </a:cubicBezTo>
                  <a:lnTo>
                    <a:pt x="2651314" y="1246787"/>
                  </a:lnTo>
                  <a:cubicBezTo>
                    <a:pt x="2651314" y="1255123"/>
                    <a:pt x="2648003" y="1263117"/>
                    <a:pt x="2642108" y="1269011"/>
                  </a:cubicBezTo>
                  <a:cubicBezTo>
                    <a:pt x="2636214" y="1274905"/>
                    <a:pt x="2628220" y="1278216"/>
                    <a:pt x="2619885" y="1278216"/>
                  </a:cubicBezTo>
                  <a:lnTo>
                    <a:pt x="31429" y="1278216"/>
                  </a:lnTo>
                  <a:cubicBezTo>
                    <a:pt x="23093" y="1278216"/>
                    <a:pt x="15099" y="1274905"/>
                    <a:pt x="9205" y="1269011"/>
                  </a:cubicBezTo>
                  <a:cubicBezTo>
                    <a:pt x="3311" y="1263117"/>
                    <a:pt x="0" y="1255123"/>
                    <a:pt x="0" y="1246787"/>
                  </a:cubicBezTo>
                  <a:lnTo>
                    <a:pt x="0" y="31429"/>
                  </a:lnTo>
                  <a:cubicBezTo>
                    <a:pt x="0" y="23093"/>
                    <a:pt x="3311" y="15099"/>
                    <a:pt x="9205" y="9205"/>
                  </a:cubicBezTo>
                  <a:cubicBezTo>
                    <a:pt x="15099" y="3311"/>
                    <a:pt x="23093" y="0"/>
                    <a:pt x="31429" y="0"/>
                  </a:cubicBezTo>
                  <a:close/>
                </a:path>
              </a:pathLst>
            </a:custGeom>
            <a:solidFill>
              <a:srgbClr val="FFFFFF">
                <a:alpha val="98824"/>
              </a:srgbClr>
            </a:solidFill>
          </p:spPr>
        </p:sp>
        <p:sp>
          <p:nvSpPr>
            <p:cNvPr id="5" name="TextBox 5"/>
            <p:cNvSpPr txBox="1"/>
            <p:nvPr/>
          </p:nvSpPr>
          <p:spPr>
            <a:xfrm>
              <a:off x="0" y="-28575"/>
              <a:ext cx="2651314" cy="1306791"/>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3069357" y="5944316"/>
            <a:ext cx="3452076" cy="1096666"/>
            <a:chOff x="0" y="0"/>
            <a:chExt cx="1120961" cy="356110"/>
          </a:xfrm>
        </p:grpSpPr>
        <p:sp>
          <p:nvSpPr>
            <p:cNvPr id="7" name="Freeform 7"/>
            <p:cNvSpPr/>
            <p:nvPr/>
          </p:nvSpPr>
          <p:spPr>
            <a:xfrm>
              <a:off x="0" y="0"/>
              <a:ext cx="1120961" cy="356110"/>
            </a:xfrm>
            <a:custGeom>
              <a:avLst/>
              <a:gdLst/>
              <a:ahLst/>
              <a:cxnLst/>
              <a:rect l="l" t="t" r="r" b="b"/>
              <a:pathLst>
                <a:path w="1120961" h="356110">
                  <a:moveTo>
                    <a:pt x="69523" y="0"/>
                  </a:moveTo>
                  <a:lnTo>
                    <a:pt x="1051438" y="0"/>
                  </a:lnTo>
                  <a:cubicBezTo>
                    <a:pt x="1089834" y="0"/>
                    <a:pt x="1120961" y="31127"/>
                    <a:pt x="1120961" y="69523"/>
                  </a:cubicBezTo>
                  <a:lnTo>
                    <a:pt x="1120961" y="286587"/>
                  </a:lnTo>
                  <a:cubicBezTo>
                    <a:pt x="1120961" y="324984"/>
                    <a:pt x="1089834" y="356110"/>
                    <a:pt x="1051438" y="356110"/>
                  </a:cubicBezTo>
                  <a:lnTo>
                    <a:pt x="69523" y="356110"/>
                  </a:lnTo>
                  <a:cubicBezTo>
                    <a:pt x="31127" y="356110"/>
                    <a:pt x="0" y="324984"/>
                    <a:pt x="0" y="286587"/>
                  </a:cubicBezTo>
                  <a:lnTo>
                    <a:pt x="0" y="69523"/>
                  </a:lnTo>
                  <a:cubicBezTo>
                    <a:pt x="0" y="31127"/>
                    <a:pt x="31127" y="0"/>
                    <a:pt x="69523" y="0"/>
                  </a:cubicBezTo>
                  <a:close/>
                </a:path>
              </a:pathLst>
            </a:custGeom>
            <a:solidFill>
              <a:srgbClr val="FFFFFF">
                <a:alpha val="98824"/>
              </a:srgbClr>
            </a:solidFill>
          </p:spPr>
        </p:sp>
        <p:sp>
          <p:nvSpPr>
            <p:cNvPr id="8" name="TextBox 8"/>
            <p:cNvSpPr txBox="1"/>
            <p:nvPr/>
          </p:nvSpPr>
          <p:spPr>
            <a:xfrm>
              <a:off x="0" y="-28575"/>
              <a:ext cx="1120961" cy="38468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028700" y="1958541"/>
            <a:ext cx="7918268" cy="3785937"/>
            <a:chOff x="0" y="0"/>
            <a:chExt cx="2673095" cy="1278079"/>
          </a:xfrm>
        </p:grpSpPr>
        <p:sp>
          <p:nvSpPr>
            <p:cNvPr id="10" name="Freeform 10"/>
            <p:cNvSpPr/>
            <p:nvPr/>
          </p:nvSpPr>
          <p:spPr>
            <a:xfrm>
              <a:off x="0" y="0"/>
              <a:ext cx="2673095" cy="1278079"/>
            </a:xfrm>
            <a:custGeom>
              <a:avLst/>
              <a:gdLst/>
              <a:ahLst/>
              <a:cxnLst/>
              <a:rect l="l" t="t" r="r" b="b"/>
              <a:pathLst>
                <a:path w="2673095" h="1278079">
                  <a:moveTo>
                    <a:pt x="30310" y="0"/>
                  </a:moveTo>
                  <a:lnTo>
                    <a:pt x="2642786" y="0"/>
                  </a:lnTo>
                  <a:cubicBezTo>
                    <a:pt x="2659525" y="0"/>
                    <a:pt x="2673095" y="13570"/>
                    <a:pt x="2673095" y="30310"/>
                  </a:cubicBezTo>
                  <a:lnTo>
                    <a:pt x="2673095" y="1247769"/>
                  </a:lnTo>
                  <a:cubicBezTo>
                    <a:pt x="2673095" y="1264509"/>
                    <a:pt x="2659525" y="1278079"/>
                    <a:pt x="2642786" y="1278079"/>
                  </a:cubicBezTo>
                  <a:lnTo>
                    <a:pt x="30310" y="1278079"/>
                  </a:lnTo>
                  <a:cubicBezTo>
                    <a:pt x="13570" y="1278079"/>
                    <a:pt x="0" y="1264509"/>
                    <a:pt x="0" y="1247769"/>
                  </a:cubicBezTo>
                  <a:lnTo>
                    <a:pt x="0" y="30310"/>
                  </a:lnTo>
                  <a:cubicBezTo>
                    <a:pt x="0" y="13570"/>
                    <a:pt x="13570" y="0"/>
                    <a:pt x="30310" y="0"/>
                  </a:cubicBezTo>
                  <a:close/>
                </a:path>
              </a:pathLst>
            </a:custGeom>
            <a:solidFill>
              <a:srgbClr val="FFFFFF">
                <a:alpha val="98824"/>
              </a:srgbClr>
            </a:solidFill>
          </p:spPr>
        </p:sp>
        <p:sp>
          <p:nvSpPr>
            <p:cNvPr id="11" name="TextBox 11"/>
            <p:cNvSpPr txBox="1"/>
            <p:nvPr/>
          </p:nvSpPr>
          <p:spPr>
            <a:xfrm>
              <a:off x="0" y="-28575"/>
              <a:ext cx="2673095" cy="1306654"/>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1849968" y="5944316"/>
            <a:ext cx="3763445" cy="976764"/>
            <a:chOff x="0" y="0"/>
            <a:chExt cx="1259760" cy="326958"/>
          </a:xfrm>
        </p:grpSpPr>
        <p:sp>
          <p:nvSpPr>
            <p:cNvPr id="13" name="Freeform 13"/>
            <p:cNvSpPr/>
            <p:nvPr/>
          </p:nvSpPr>
          <p:spPr>
            <a:xfrm>
              <a:off x="0" y="0"/>
              <a:ext cx="1259760" cy="326958"/>
            </a:xfrm>
            <a:custGeom>
              <a:avLst/>
              <a:gdLst/>
              <a:ahLst/>
              <a:cxnLst/>
              <a:rect l="l" t="t" r="r" b="b"/>
              <a:pathLst>
                <a:path w="1259760" h="326958">
                  <a:moveTo>
                    <a:pt x="63771" y="0"/>
                  </a:moveTo>
                  <a:lnTo>
                    <a:pt x="1195988" y="0"/>
                  </a:lnTo>
                  <a:cubicBezTo>
                    <a:pt x="1212902" y="0"/>
                    <a:pt x="1229122" y="6719"/>
                    <a:pt x="1241082" y="18678"/>
                  </a:cubicBezTo>
                  <a:cubicBezTo>
                    <a:pt x="1253041" y="30638"/>
                    <a:pt x="1259760" y="46858"/>
                    <a:pt x="1259760" y="63771"/>
                  </a:cubicBezTo>
                  <a:lnTo>
                    <a:pt x="1259760" y="263187"/>
                  </a:lnTo>
                  <a:cubicBezTo>
                    <a:pt x="1259760" y="280100"/>
                    <a:pt x="1253041" y="296320"/>
                    <a:pt x="1241082" y="308280"/>
                  </a:cubicBezTo>
                  <a:cubicBezTo>
                    <a:pt x="1229122" y="320239"/>
                    <a:pt x="1212902" y="326958"/>
                    <a:pt x="1195988" y="326958"/>
                  </a:cubicBezTo>
                  <a:lnTo>
                    <a:pt x="63771" y="326958"/>
                  </a:lnTo>
                  <a:cubicBezTo>
                    <a:pt x="46858" y="326958"/>
                    <a:pt x="30638" y="320239"/>
                    <a:pt x="18678" y="308280"/>
                  </a:cubicBezTo>
                  <a:cubicBezTo>
                    <a:pt x="6719" y="296320"/>
                    <a:pt x="0" y="280100"/>
                    <a:pt x="0" y="263187"/>
                  </a:cubicBezTo>
                  <a:lnTo>
                    <a:pt x="0" y="63771"/>
                  </a:lnTo>
                  <a:cubicBezTo>
                    <a:pt x="0" y="46858"/>
                    <a:pt x="6719" y="30638"/>
                    <a:pt x="18678" y="18678"/>
                  </a:cubicBezTo>
                  <a:cubicBezTo>
                    <a:pt x="30638" y="6719"/>
                    <a:pt x="46858" y="0"/>
                    <a:pt x="63771" y="0"/>
                  </a:cubicBezTo>
                  <a:close/>
                </a:path>
              </a:pathLst>
            </a:custGeom>
            <a:solidFill>
              <a:srgbClr val="FFFFFF">
                <a:alpha val="98824"/>
              </a:srgbClr>
            </a:solidFill>
          </p:spPr>
        </p:sp>
        <p:sp>
          <p:nvSpPr>
            <p:cNvPr id="14" name="TextBox 14"/>
            <p:cNvSpPr txBox="1"/>
            <p:nvPr/>
          </p:nvSpPr>
          <p:spPr>
            <a:xfrm>
              <a:off x="0" y="-28575"/>
              <a:ext cx="1259760" cy="355533"/>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3281613" y="5980198"/>
            <a:ext cx="2887733" cy="910846"/>
          </a:xfrm>
          <a:prstGeom prst="rect">
            <a:avLst/>
          </a:prstGeom>
        </p:spPr>
        <p:txBody>
          <a:bodyPr lIns="0" tIns="0" rIns="0" bIns="0" rtlCol="0" anchor="t">
            <a:spAutoFit/>
          </a:bodyPr>
          <a:lstStyle/>
          <a:p>
            <a:pPr marL="0" lvl="0" indent="0" algn="ctr">
              <a:lnSpc>
                <a:spcPts val="3663"/>
              </a:lnSpc>
              <a:spcBef>
                <a:spcPct val="0"/>
              </a:spcBef>
            </a:pPr>
            <a:r>
              <a:rPr lang="en-US" sz="2654" spc="260">
                <a:solidFill>
                  <a:srgbClr val="231F20"/>
                </a:solidFill>
                <a:latin typeface="Oswald"/>
                <a:ea typeface="Oswald"/>
                <a:cs typeface="Oswald"/>
                <a:sym typeface="Oswald"/>
              </a:rPr>
              <a:t>Traditional Approaches</a:t>
            </a:r>
          </a:p>
        </p:txBody>
      </p:sp>
      <p:sp>
        <p:nvSpPr>
          <p:cNvPr id="16" name="TextBox 16"/>
          <p:cNvSpPr txBox="1"/>
          <p:nvPr/>
        </p:nvSpPr>
        <p:spPr>
          <a:xfrm>
            <a:off x="1028700" y="2144950"/>
            <a:ext cx="7687385" cy="3491296"/>
          </a:xfrm>
          <a:prstGeom prst="rect">
            <a:avLst/>
          </a:prstGeom>
        </p:spPr>
        <p:txBody>
          <a:bodyPr lIns="0" tIns="0" rIns="0" bIns="0" rtlCol="0" anchor="t">
            <a:spAutoFit/>
          </a:bodyPr>
          <a:lstStyle/>
          <a:p>
            <a:pPr marL="391811" lvl="1" indent="-195905" algn="l">
              <a:lnSpc>
                <a:spcPts val="2540"/>
              </a:lnSpc>
              <a:buFont typeface="Arial"/>
              <a:buChar char="•"/>
            </a:pPr>
            <a:r>
              <a:rPr lang="en-US" sz="1814">
                <a:solidFill>
                  <a:srgbClr val="100F0D"/>
                </a:solidFill>
                <a:latin typeface="Montserrat Light"/>
                <a:ea typeface="Montserrat Light"/>
                <a:cs typeface="Montserrat Light"/>
                <a:sym typeface="Montserrat Light"/>
              </a:rPr>
              <a:t>Statistical Models:</a:t>
            </a:r>
          </a:p>
          <a:p>
            <a:pPr marL="783622" lvl="2" indent="-261207" algn="l">
              <a:lnSpc>
                <a:spcPts val="2540"/>
              </a:lnSpc>
              <a:buFont typeface="Arial"/>
              <a:buChar char="⚬"/>
            </a:pPr>
            <a:r>
              <a:rPr lang="en-US" sz="1814">
                <a:solidFill>
                  <a:srgbClr val="100F0D"/>
                </a:solidFill>
                <a:latin typeface="Montserrat Light"/>
                <a:ea typeface="Montserrat Light"/>
                <a:cs typeface="Montserrat Light"/>
                <a:sym typeface="Montserrat Light"/>
              </a:rPr>
              <a:t>AR (Brown et al., 1984): Early success in short-term predictions.</a:t>
            </a:r>
          </a:p>
          <a:p>
            <a:pPr marL="783622" lvl="2" indent="-261207" algn="l">
              <a:lnSpc>
                <a:spcPts val="2540"/>
              </a:lnSpc>
              <a:buFont typeface="Arial"/>
              <a:buChar char="⚬"/>
            </a:pPr>
            <a:r>
              <a:rPr lang="en-US" sz="1814">
                <a:solidFill>
                  <a:srgbClr val="100F0D"/>
                </a:solidFill>
                <a:latin typeface="Montserrat Light"/>
                <a:ea typeface="Montserrat Light"/>
                <a:cs typeface="Montserrat Light"/>
                <a:sym typeface="Montserrat Light"/>
              </a:rPr>
              <a:t>ARMA (Torres et al., 2005): Improved hourly wind speed forecasting.</a:t>
            </a:r>
          </a:p>
          <a:p>
            <a:pPr marL="783622" lvl="2" indent="-261207" algn="l">
              <a:lnSpc>
                <a:spcPts val="2540"/>
              </a:lnSpc>
              <a:buFont typeface="Arial"/>
              <a:buChar char="⚬"/>
            </a:pPr>
            <a:r>
              <a:rPr lang="en-US" sz="1814">
                <a:solidFill>
                  <a:srgbClr val="100F0D"/>
                </a:solidFill>
                <a:latin typeface="Montserrat Light"/>
                <a:ea typeface="Montserrat Light"/>
                <a:cs typeface="Montserrat Light"/>
                <a:sym typeface="Montserrat Light"/>
              </a:rPr>
              <a:t>ARIMA (Sfetsos, 2002): Effective for 1-hour ahead predictions using 10-minute averages.</a:t>
            </a:r>
          </a:p>
          <a:p>
            <a:pPr marL="391811" lvl="1" indent="-195905" algn="l">
              <a:lnSpc>
                <a:spcPts val="2540"/>
              </a:lnSpc>
              <a:buFont typeface="Arial"/>
              <a:buChar char="•"/>
            </a:pPr>
            <a:r>
              <a:rPr lang="en-US" sz="1814">
                <a:solidFill>
                  <a:srgbClr val="100F0D"/>
                </a:solidFill>
                <a:latin typeface="Montserrat Light"/>
                <a:ea typeface="Montserrat Light"/>
                <a:cs typeface="Montserrat Light"/>
                <a:sym typeface="Montserrat Light"/>
              </a:rPr>
              <a:t>Physical Methods:</a:t>
            </a:r>
          </a:p>
          <a:p>
            <a:pPr marL="783622" lvl="2" indent="-261207" algn="l">
              <a:lnSpc>
                <a:spcPts val="2540"/>
              </a:lnSpc>
              <a:buFont typeface="Arial"/>
              <a:buChar char="⚬"/>
            </a:pPr>
            <a:r>
              <a:rPr lang="en-US" sz="1814">
                <a:solidFill>
                  <a:srgbClr val="100F0D"/>
                </a:solidFill>
                <a:latin typeface="Montserrat Light"/>
                <a:ea typeface="Montserrat Light"/>
                <a:cs typeface="Montserrat Light"/>
                <a:sym typeface="Montserrat Light"/>
              </a:rPr>
              <a:t>Analytical and empirical approaches.</a:t>
            </a:r>
          </a:p>
          <a:p>
            <a:pPr marL="783622" lvl="2" indent="-261207" algn="l">
              <a:lnSpc>
                <a:spcPts val="2540"/>
              </a:lnSpc>
              <a:buFont typeface="Arial"/>
              <a:buChar char="⚬"/>
            </a:pPr>
            <a:r>
              <a:rPr lang="en-US" sz="1814">
                <a:solidFill>
                  <a:srgbClr val="100F0D"/>
                </a:solidFill>
                <a:latin typeface="Montserrat Light"/>
                <a:ea typeface="Montserrat Light"/>
                <a:cs typeface="Montserrat Light"/>
                <a:sym typeface="Montserrat Light"/>
              </a:rPr>
              <a:t>Strengths: Simple, reliable for straightforward scenarios.</a:t>
            </a:r>
          </a:p>
          <a:p>
            <a:pPr algn="l">
              <a:lnSpc>
                <a:spcPts val="2540"/>
              </a:lnSpc>
            </a:pPr>
            <a:endParaRPr lang="en-US" sz="1814">
              <a:solidFill>
                <a:srgbClr val="100F0D"/>
              </a:solidFill>
              <a:latin typeface="Montserrat Light"/>
              <a:ea typeface="Montserrat Light"/>
              <a:cs typeface="Montserrat Light"/>
              <a:sym typeface="Montserrat Light"/>
            </a:endParaRPr>
          </a:p>
        </p:txBody>
      </p:sp>
      <p:grpSp>
        <p:nvGrpSpPr>
          <p:cNvPr id="17" name="Group 17"/>
          <p:cNvGrpSpPr/>
          <p:nvPr/>
        </p:nvGrpSpPr>
        <p:grpSpPr>
          <a:xfrm>
            <a:off x="7074544" y="7123045"/>
            <a:ext cx="4775424" cy="2903086"/>
            <a:chOff x="0" y="0"/>
            <a:chExt cx="1337013" cy="812800"/>
          </a:xfrm>
        </p:grpSpPr>
        <p:sp>
          <p:nvSpPr>
            <p:cNvPr id="18" name="Freeform 18"/>
            <p:cNvSpPr/>
            <p:nvPr/>
          </p:nvSpPr>
          <p:spPr>
            <a:xfrm>
              <a:off x="0" y="0"/>
              <a:ext cx="1337013" cy="812800"/>
            </a:xfrm>
            <a:custGeom>
              <a:avLst/>
              <a:gdLst/>
              <a:ahLst/>
              <a:cxnLst/>
              <a:rect l="l" t="t" r="r" b="b"/>
              <a:pathLst>
                <a:path w="1337013" h="812800">
                  <a:moveTo>
                    <a:pt x="0" y="0"/>
                  </a:moveTo>
                  <a:lnTo>
                    <a:pt x="1337013" y="0"/>
                  </a:lnTo>
                  <a:lnTo>
                    <a:pt x="1337013" y="812800"/>
                  </a:lnTo>
                  <a:lnTo>
                    <a:pt x="0" y="812800"/>
                  </a:lnTo>
                  <a:close/>
                </a:path>
              </a:pathLst>
            </a:custGeom>
            <a:blipFill>
              <a:blip r:embed="rId5"/>
              <a:stretch>
                <a:fillRect l="-693" r="-693"/>
              </a:stretch>
            </a:blipFill>
          </p:spPr>
        </p:sp>
      </p:grpSp>
      <p:sp>
        <p:nvSpPr>
          <p:cNvPr id="19" name="TextBox 19"/>
          <p:cNvSpPr txBox="1"/>
          <p:nvPr/>
        </p:nvSpPr>
        <p:spPr>
          <a:xfrm>
            <a:off x="539399" y="177155"/>
            <a:ext cx="11964067" cy="1426492"/>
          </a:xfrm>
          <a:prstGeom prst="rect">
            <a:avLst/>
          </a:prstGeom>
        </p:spPr>
        <p:txBody>
          <a:bodyPr lIns="0" tIns="0" rIns="0" bIns="0" rtlCol="0" anchor="t">
            <a:spAutoFit/>
          </a:bodyPr>
          <a:lstStyle/>
          <a:p>
            <a:pPr marL="0" lvl="0" indent="0" algn="ctr">
              <a:lnSpc>
                <a:spcPts val="11636"/>
              </a:lnSpc>
              <a:spcBef>
                <a:spcPct val="0"/>
              </a:spcBef>
            </a:pPr>
            <a:r>
              <a:rPr lang="en-US" sz="8432" b="1" spc="826">
                <a:solidFill>
                  <a:srgbClr val="231F20"/>
                </a:solidFill>
                <a:latin typeface="Oswald Bold"/>
                <a:ea typeface="Oswald Bold"/>
                <a:cs typeface="Oswald Bold"/>
                <a:sym typeface="Oswald Bold"/>
              </a:rPr>
              <a:t>TIME SERIES ANALYSIS</a:t>
            </a:r>
          </a:p>
        </p:txBody>
      </p:sp>
      <p:sp>
        <p:nvSpPr>
          <p:cNvPr id="20" name="TextBox 20"/>
          <p:cNvSpPr txBox="1"/>
          <p:nvPr/>
        </p:nvSpPr>
        <p:spPr>
          <a:xfrm>
            <a:off x="10267509" y="2239065"/>
            <a:ext cx="7125836" cy="3196315"/>
          </a:xfrm>
          <a:prstGeom prst="rect">
            <a:avLst/>
          </a:prstGeom>
        </p:spPr>
        <p:txBody>
          <a:bodyPr lIns="0" tIns="0" rIns="0" bIns="0" rtlCol="0" anchor="t">
            <a:spAutoFit/>
          </a:bodyPr>
          <a:lstStyle/>
          <a:p>
            <a:pPr marL="354383" lvl="1" indent="-177191" algn="l">
              <a:lnSpc>
                <a:spcPts val="2297"/>
              </a:lnSpc>
              <a:buFont typeface="Arial"/>
              <a:buChar char="•"/>
            </a:pPr>
            <a:r>
              <a:rPr lang="en-US" sz="1641">
                <a:solidFill>
                  <a:srgbClr val="100F0D"/>
                </a:solidFill>
                <a:latin typeface="Montserrat Light"/>
                <a:ea typeface="Montserrat Light"/>
                <a:cs typeface="Montserrat Light"/>
                <a:sym typeface="Montserrat Light"/>
              </a:rPr>
              <a:t>NARX Models: Multivariate models outperform univariate ARIMA in wind energy predictions (Cadenas et al., 2016).</a:t>
            </a:r>
          </a:p>
          <a:p>
            <a:pPr marL="354383" lvl="1" indent="-177191" algn="l">
              <a:lnSpc>
                <a:spcPts val="2297"/>
              </a:lnSpc>
              <a:buFont typeface="Arial"/>
              <a:buChar char="•"/>
            </a:pPr>
            <a:r>
              <a:rPr lang="en-US" sz="1641">
                <a:solidFill>
                  <a:srgbClr val="100F0D"/>
                </a:solidFill>
                <a:latin typeface="Montserrat Light"/>
                <a:ea typeface="Montserrat Light"/>
                <a:cs typeface="Montserrat Light"/>
                <a:sym typeface="Montserrat Light"/>
              </a:rPr>
              <a:t>Deep Learning (LSTM): Designed to address limitations of traditional time-series models.</a:t>
            </a:r>
          </a:p>
          <a:p>
            <a:pPr marL="381265" lvl="1" indent="-190633" algn="l">
              <a:lnSpc>
                <a:spcPts val="2472"/>
              </a:lnSpc>
              <a:buFont typeface="Arial"/>
              <a:buChar char="•"/>
            </a:pPr>
            <a:r>
              <a:rPr lang="en-US" sz="1765">
                <a:solidFill>
                  <a:srgbClr val="100F0D"/>
                </a:solidFill>
                <a:latin typeface="Montserrat Light"/>
                <a:ea typeface="Montserrat Light"/>
                <a:cs typeface="Montserrat Light"/>
                <a:sym typeface="Montserrat Light"/>
              </a:rPr>
              <a:t>Excels in extracting meaningful patterns from noisy datasets.</a:t>
            </a:r>
          </a:p>
          <a:p>
            <a:pPr marL="354383" lvl="1" indent="-177191" algn="l">
              <a:lnSpc>
                <a:spcPts val="2297"/>
              </a:lnSpc>
              <a:buFont typeface="Arial"/>
              <a:buChar char="•"/>
            </a:pPr>
            <a:r>
              <a:rPr lang="en-US" sz="1641">
                <a:solidFill>
                  <a:srgbClr val="100F0D"/>
                </a:solidFill>
                <a:latin typeface="Montserrat Light"/>
                <a:ea typeface="Montserrat Light"/>
                <a:cs typeface="Montserrat Light"/>
                <a:sym typeface="Montserrat Light"/>
              </a:rPr>
              <a:t>Applied in various fields like handwriting recognition, object detection, and now wind power forecasting.</a:t>
            </a:r>
          </a:p>
          <a:p>
            <a:pPr marL="354383" lvl="1" indent="-177191" algn="l">
              <a:lnSpc>
                <a:spcPts val="2297"/>
              </a:lnSpc>
              <a:buFont typeface="Arial"/>
              <a:buChar char="•"/>
            </a:pPr>
            <a:r>
              <a:rPr lang="en-US" sz="1641">
                <a:solidFill>
                  <a:srgbClr val="100F0D"/>
                </a:solidFill>
                <a:latin typeface="Montserrat Light"/>
                <a:ea typeface="Montserrat Light"/>
                <a:cs typeface="Montserrat Light"/>
                <a:sym typeface="Montserrat Light"/>
              </a:rPr>
              <a:t>Impact of Modern Methods:</a:t>
            </a:r>
          </a:p>
          <a:p>
            <a:pPr marL="354383" lvl="1" indent="-177191" algn="l">
              <a:lnSpc>
                <a:spcPts val="2297"/>
              </a:lnSpc>
              <a:buFont typeface="Arial"/>
              <a:buChar char="•"/>
            </a:pPr>
            <a:r>
              <a:rPr lang="en-US" sz="1641">
                <a:solidFill>
                  <a:srgbClr val="100F0D"/>
                </a:solidFill>
                <a:latin typeface="Montserrat Light"/>
                <a:ea typeface="Montserrat Light"/>
                <a:cs typeface="Montserrat Light"/>
                <a:sym typeface="Montserrat Light"/>
              </a:rPr>
              <a:t>Higher precision and robustness in short-term forecasting.</a:t>
            </a:r>
          </a:p>
          <a:p>
            <a:pPr marL="354383" lvl="1" indent="-177191" algn="l">
              <a:lnSpc>
                <a:spcPts val="2297"/>
              </a:lnSpc>
              <a:buFont typeface="Arial"/>
              <a:buChar char="•"/>
            </a:pPr>
            <a:r>
              <a:rPr lang="en-US" sz="1641">
                <a:solidFill>
                  <a:srgbClr val="100F0D"/>
                </a:solidFill>
                <a:latin typeface="Montserrat Light"/>
                <a:ea typeface="Montserrat Light"/>
                <a:cs typeface="Montserrat Light"/>
                <a:sym typeface="Montserrat Light"/>
              </a:rPr>
              <a:t>Better suited for dynamic and complex environments.</a:t>
            </a:r>
          </a:p>
          <a:p>
            <a:pPr algn="l">
              <a:lnSpc>
                <a:spcPts val="2297"/>
              </a:lnSpc>
            </a:pPr>
            <a:endParaRPr lang="en-US" sz="1641">
              <a:solidFill>
                <a:srgbClr val="100F0D"/>
              </a:solidFill>
              <a:latin typeface="Montserrat Light"/>
              <a:ea typeface="Montserrat Light"/>
              <a:cs typeface="Montserrat Light"/>
              <a:sym typeface="Montserrat Light"/>
            </a:endParaRPr>
          </a:p>
        </p:txBody>
      </p:sp>
      <p:sp>
        <p:nvSpPr>
          <p:cNvPr id="21" name="TextBox 21"/>
          <p:cNvSpPr txBox="1"/>
          <p:nvPr/>
        </p:nvSpPr>
        <p:spPr>
          <a:xfrm>
            <a:off x="12055874" y="6134868"/>
            <a:ext cx="3303078" cy="491107"/>
          </a:xfrm>
          <a:prstGeom prst="rect">
            <a:avLst/>
          </a:prstGeom>
        </p:spPr>
        <p:txBody>
          <a:bodyPr lIns="0" tIns="0" rIns="0" bIns="0" rtlCol="0" anchor="t">
            <a:spAutoFit/>
          </a:bodyPr>
          <a:lstStyle/>
          <a:p>
            <a:pPr marL="0" lvl="0" indent="0" algn="ctr">
              <a:lnSpc>
                <a:spcPts val="4094"/>
              </a:lnSpc>
              <a:spcBef>
                <a:spcPct val="0"/>
              </a:spcBef>
            </a:pPr>
            <a:r>
              <a:rPr lang="en-US" sz="2967" spc="290">
                <a:solidFill>
                  <a:srgbClr val="231F20"/>
                </a:solidFill>
                <a:latin typeface="Oswald"/>
                <a:ea typeface="Oswald"/>
                <a:cs typeface="Oswald"/>
                <a:sym typeface="Oswald"/>
              </a:rPr>
              <a:t>Modern Techniques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887923">
            <a:off x="14299886" y="-5548094"/>
            <a:ext cx="11441418" cy="11740261"/>
          </a:xfrm>
          <a:custGeom>
            <a:avLst/>
            <a:gdLst/>
            <a:ahLst/>
            <a:cxnLst/>
            <a:rect l="l" t="t" r="r" b="b"/>
            <a:pathLst>
              <a:path w="11441418" h="11740261">
                <a:moveTo>
                  <a:pt x="0" y="0"/>
                </a:moveTo>
                <a:lnTo>
                  <a:pt x="11441418" y="0"/>
                </a:lnTo>
                <a:lnTo>
                  <a:pt x="11441418" y="11740261"/>
                </a:lnTo>
                <a:lnTo>
                  <a:pt x="0" y="117402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538871" y="3382615"/>
            <a:ext cx="5936714" cy="4017240"/>
            <a:chOff x="0" y="0"/>
            <a:chExt cx="2066334" cy="1398242"/>
          </a:xfrm>
        </p:grpSpPr>
        <p:sp>
          <p:nvSpPr>
            <p:cNvPr id="4" name="Freeform 4"/>
            <p:cNvSpPr/>
            <p:nvPr/>
          </p:nvSpPr>
          <p:spPr>
            <a:xfrm>
              <a:off x="0" y="0"/>
              <a:ext cx="2066334" cy="1398242"/>
            </a:xfrm>
            <a:custGeom>
              <a:avLst/>
              <a:gdLst/>
              <a:ahLst/>
              <a:cxnLst/>
              <a:rect l="l" t="t" r="r" b="b"/>
              <a:pathLst>
                <a:path w="2066334" h="1398242">
                  <a:moveTo>
                    <a:pt x="40426" y="0"/>
                  </a:moveTo>
                  <a:lnTo>
                    <a:pt x="2025908" y="0"/>
                  </a:lnTo>
                  <a:cubicBezTo>
                    <a:pt x="2048235" y="0"/>
                    <a:pt x="2066334" y="18099"/>
                    <a:pt x="2066334" y="40426"/>
                  </a:cubicBezTo>
                  <a:lnTo>
                    <a:pt x="2066334" y="1357815"/>
                  </a:lnTo>
                  <a:cubicBezTo>
                    <a:pt x="2066334" y="1368537"/>
                    <a:pt x="2062075" y="1378820"/>
                    <a:pt x="2054494" y="1386401"/>
                  </a:cubicBezTo>
                  <a:cubicBezTo>
                    <a:pt x="2046912" y="1393983"/>
                    <a:pt x="2036630" y="1398242"/>
                    <a:pt x="2025908" y="1398242"/>
                  </a:cubicBezTo>
                  <a:lnTo>
                    <a:pt x="40426" y="1398242"/>
                  </a:lnTo>
                  <a:cubicBezTo>
                    <a:pt x="29705" y="1398242"/>
                    <a:pt x="19422" y="1393983"/>
                    <a:pt x="11841" y="1386401"/>
                  </a:cubicBezTo>
                  <a:cubicBezTo>
                    <a:pt x="4259" y="1378820"/>
                    <a:pt x="0" y="1368537"/>
                    <a:pt x="0" y="1357815"/>
                  </a:cubicBezTo>
                  <a:lnTo>
                    <a:pt x="0" y="40426"/>
                  </a:lnTo>
                  <a:cubicBezTo>
                    <a:pt x="0" y="18099"/>
                    <a:pt x="18099" y="0"/>
                    <a:pt x="40426" y="0"/>
                  </a:cubicBezTo>
                  <a:close/>
                </a:path>
              </a:pathLst>
            </a:custGeom>
            <a:solidFill>
              <a:srgbClr val="FFFFFF">
                <a:alpha val="98824"/>
              </a:srgbClr>
            </a:solidFill>
          </p:spPr>
        </p:sp>
        <p:sp>
          <p:nvSpPr>
            <p:cNvPr id="5" name="TextBox 5"/>
            <p:cNvSpPr txBox="1"/>
            <p:nvPr/>
          </p:nvSpPr>
          <p:spPr>
            <a:xfrm>
              <a:off x="0" y="-28575"/>
              <a:ext cx="2066334" cy="1426817"/>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1884249" y="7688444"/>
            <a:ext cx="2933071" cy="1176371"/>
            <a:chOff x="0" y="0"/>
            <a:chExt cx="1075796" cy="431471"/>
          </a:xfrm>
        </p:grpSpPr>
        <p:sp>
          <p:nvSpPr>
            <p:cNvPr id="7" name="Freeform 7"/>
            <p:cNvSpPr/>
            <p:nvPr/>
          </p:nvSpPr>
          <p:spPr>
            <a:xfrm>
              <a:off x="0" y="0"/>
              <a:ext cx="1075796" cy="431471"/>
            </a:xfrm>
            <a:custGeom>
              <a:avLst/>
              <a:gdLst/>
              <a:ahLst/>
              <a:cxnLst/>
              <a:rect l="l" t="t" r="r" b="b"/>
              <a:pathLst>
                <a:path w="1075796" h="431471">
                  <a:moveTo>
                    <a:pt x="81825" y="0"/>
                  </a:moveTo>
                  <a:lnTo>
                    <a:pt x="993971" y="0"/>
                  </a:lnTo>
                  <a:cubicBezTo>
                    <a:pt x="1015672" y="0"/>
                    <a:pt x="1036485" y="8621"/>
                    <a:pt x="1051830" y="23966"/>
                  </a:cubicBezTo>
                  <a:cubicBezTo>
                    <a:pt x="1067175" y="39311"/>
                    <a:pt x="1075796" y="60124"/>
                    <a:pt x="1075796" y="81825"/>
                  </a:cubicBezTo>
                  <a:lnTo>
                    <a:pt x="1075796" y="349646"/>
                  </a:lnTo>
                  <a:cubicBezTo>
                    <a:pt x="1075796" y="371347"/>
                    <a:pt x="1067175" y="392160"/>
                    <a:pt x="1051830" y="407505"/>
                  </a:cubicBezTo>
                  <a:cubicBezTo>
                    <a:pt x="1036485" y="422850"/>
                    <a:pt x="1015672" y="431471"/>
                    <a:pt x="993971" y="431471"/>
                  </a:cubicBezTo>
                  <a:lnTo>
                    <a:pt x="81825" y="431471"/>
                  </a:lnTo>
                  <a:cubicBezTo>
                    <a:pt x="60124" y="431471"/>
                    <a:pt x="39311" y="422850"/>
                    <a:pt x="23966" y="407505"/>
                  </a:cubicBezTo>
                  <a:cubicBezTo>
                    <a:pt x="8621" y="392160"/>
                    <a:pt x="0" y="371347"/>
                    <a:pt x="0" y="349646"/>
                  </a:cubicBezTo>
                  <a:lnTo>
                    <a:pt x="0" y="81825"/>
                  </a:lnTo>
                  <a:cubicBezTo>
                    <a:pt x="0" y="60124"/>
                    <a:pt x="8621" y="39311"/>
                    <a:pt x="23966" y="23966"/>
                  </a:cubicBezTo>
                  <a:cubicBezTo>
                    <a:pt x="39311" y="8621"/>
                    <a:pt x="60124" y="0"/>
                    <a:pt x="81825" y="0"/>
                  </a:cubicBezTo>
                  <a:close/>
                </a:path>
              </a:pathLst>
            </a:custGeom>
            <a:solidFill>
              <a:srgbClr val="FFFFFF">
                <a:alpha val="98824"/>
              </a:srgbClr>
            </a:solidFill>
          </p:spPr>
        </p:sp>
        <p:sp>
          <p:nvSpPr>
            <p:cNvPr id="8" name="TextBox 8"/>
            <p:cNvSpPr txBox="1"/>
            <p:nvPr/>
          </p:nvSpPr>
          <p:spPr>
            <a:xfrm>
              <a:off x="0" y="-28575"/>
              <a:ext cx="1075796" cy="460046"/>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7188112" y="3391255"/>
            <a:ext cx="5437768" cy="3912908"/>
            <a:chOff x="0" y="0"/>
            <a:chExt cx="1237070" cy="890171"/>
          </a:xfrm>
        </p:grpSpPr>
        <p:sp>
          <p:nvSpPr>
            <p:cNvPr id="10" name="Freeform 10"/>
            <p:cNvSpPr/>
            <p:nvPr/>
          </p:nvSpPr>
          <p:spPr>
            <a:xfrm>
              <a:off x="0" y="0"/>
              <a:ext cx="1237071" cy="890171"/>
            </a:xfrm>
            <a:custGeom>
              <a:avLst/>
              <a:gdLst/>
              <a:ahLst/>
              <a:cxnLst/>
              <a:rect l="l" t="t" r="r" b="b"/>
              <a:pathLst>
                <a:path w="1237071" h="890171">
                  <a:moveTo>
                    <a:pt x="44136" y="0"/>
                  </a:moveTo>
                  <a:lnTo>
                    <a:pt x="1192935" y="0"/>
                  </a:lnTo>
                  <a:cubicBezTo>
                    <a:pt x="1204640" y="0"/>
                    <a:pt x="1215866" y="4650"/>
                    <a:pt x="1224143" y="12927"/>
                  </a:cubicBezTo>
                  <a:cubicBezTo>
                    <a:pt x="1232421" y="21204"/>
                    <a:pt x="1237071" y="32430"/>
                    <a:pt x="1237071" y="44136"/>
                  </a:cubicBezTo>
                  <a:lnTo>
                    <a:pt x="1237071" y="846035"/>
                  </a:lnTo>
                  <a:cubicBezTo>
                    <a:pt x="1237071" y="857741"/>
                    <a:pt x="1232421" y="868967"/>
                    <a:pt x="1224143" y="877244"/>
                  </a:cubicBezTo>
                  <a:cubicBezTo>
                    <a:pt x="1215866" y="885521"/>
                    <a:pt x="1204640" y="890171"/>
                    <a:pt x="1192935" y="890171"/>
                  </a:cubicBezTo>
                  <a:lnTo>
                    <a:pt x="44136" y="890171"/>
                  </a:lnTo>
                  <a:cubicBezTo>
                    <a:pt x="32430" y="890171"/>
                    <a:pt x="21204" y="885521"/>
                    <a:pt x="12927" y="877244"/>
                  </a:cubicBezTo>
                  <a:cubicBezTo>
                    <a:pt x="4650" y="868967"/>
                    <a:pt x="0" y="857741"/>
                    <a:pt x="0" y="846035"/>
                  </a:cubicBezTo>
                  <a:lnTo>
                    <a:pt x="0" y="44136"/>
                  </a:lnTo>
                  <a:cubicBezTo>
                    <a:pt x="0" y="32430"/>
                    <a:pt x="4650" y="21204"/>
                    <a:pt x="12927" y="12927"/>
                  </a:cubicBezTo>
                  <a:cubicBezTo>
                    <a:pt x="21204" y="4650"/>
                    <a:pt x="32430" y="0"/>
                    <a:pt x="44136" y="0"/>
                  </a:cubicBezTo>
                  <a:close/>
                </a:path>
              </a:pathLst>
            </a:custGeom>
            <a:solidFill>
              <a:srgbClr val="FFFFFF">
                <a:alpha val="98824"/>
              </a:srgbClr>
            </a:solidFill>
          </p:spPr>
        </p:sp>
        <p:sp>
          <p:nvSpPr>
            <p:cNvPr id="11" name="TextBox 11"/>
            <p:cNvSpPr txBox="1"/>
            <p:nvPr/>
          </p:nvSpPr>
          <p:spPr>
            <a:xfrm>
              <a:off x="0" y="-28575"/>
              <a:ext cx="1237070" cy="918746"/>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7618652" y="7729970"/>
            <a:ext cx="3455053" cy="1086272"/>
            <a:chOff x="0" y="0"/>
            <a:chExt cx="1234943" cy="388267"/>
          </a:xfrm>
        </p:grpSpPr>
        <p:sp>
          <p:nvSpPr>
            <p:cNvPr id="13" name="Freeform 13"/>
            <p:cNvSpPr/>
            <p:nvPr/>
          </p:nvSpPr>
          <p:spPr>
            <a:xfrm>
              <a:off x="0" y="0"/>
              <a:ext cx="1234943" cy="388267"/>
            </a:xfrm>
            <a:custGeom>
              <a:avLst/>
              <a:gdLst/>
              <a:ahLst/>
              <a:cxnLst/>
              <a:rect l="l" t="t" r="r" b="b"/>
              <a:pathLst>
                <a:path w="1234943" h="388267">
                  <a:moveTo>
                    <a:pt x="69463" y="0"/>
                  </a:moveTo>
                  <a:lnTo>
                    <a:pt x="1165480" y="0"/>
                  </a:lnTo>
                  <a:cubicBezTo>
                    <a:pt x="1183902" y="0"/>
                    <a:pt x="1201571" y="7318"/>
                    <a:pt x="1214597" y="20345"/>
                  </a:cubicBezTo>
                  <a:cubicBezTo>
                    <a:pt x="1227624" y="33372"/>
                    <a:pt x="1234943" y="51041"/>
                    <a:pt x="1234943" y="69463"/>
                  </a:cubicBezTo>
                  <a:lnTo>
                    <a:pt x="1234943" y="318804"/>
                  </a:lnTo>
                  <a:cubicBezTo>
                    <a:pt x="1234943" y="357168"/>
                    <a:pt x="1203843" y="388267"/>
                    <a:pt x="1165480" y="388267"/>
                  </a:cubicBezTo>
                  <a:lnTo>
                    <a:pt x="69463" y="388267"/>
                  </a:lnTo>
                  <a:cubicBezTo>
                    <a:pt x="31100" y="388267"/>
                    <a:pt x="0" y="357168"/>
                    <a:pt x="0" y="318804"/>
                  </a:cubicBezTo>
                  <a:lnTo>
                    <a:pt x="0" y="69463"/>
                  </a:lnTo>
                  <a:cubicBezTo>
                    <a:pt x="0" y="31100"/>
                    <a:pt x="31100" y="0"/>
                    <a:pt x="69463" y="0"/>
                  </a:cubicBezTo>
                  <a:close/>
                </a:path>
              </a:pathLst>
            </a:custGeom>
            <a:solidFill>
              <a:srgbClr val="FFFFFF">
                <a:alpha val="98824"/>
              </a:srgbClr>
            </a:solidFill>
          </p:spPr>
        </p:sp>
        <p:sp>
          <p:nvSpPr>
            <p:cNvPr id="14" name="TextBox 14"/>
            <p:cNvSpPr txBox="1"/>
            <p:nvPr/>
          </p:nvSpPr>
          <p:spPr>
            <a:xfrm>
              <a:off x="0" y="-28575"/>
              <a:ext cx="1234943" cy="416842"/>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13222063" y="3391255"/>
            <a:ext cx="4468481" cy="3822004"/>
            <a:chOff x="0" y="0"/>
            <a:chExt cx="1085138" cy="928146"/>
          </a:xfrm>
        </p:grpSpPr>
        <p:sp>
          <p:nvSpPr>
            <p:cNvPr id="16" name="Freeform 16"/>
            <p:cNvSpPr/>
            <p:nvPr/>
          </p:nvSpPr>
          <p:spPr>
            <a:xfrm>
              <a:off x="0" y="0"/>
              <a:ext cx="1085138" cy="928146"/>
            </a:xfrm>
            <a:custGeom>
              <a:avLst/>
              <a:gdLst/>
              <a:ahLst/>
              <a:cxnLst/>
              <a:rect l="l" t="t" r="r" b="b"/>
              <a:pathLst>
                <a:path w="1085138" h="928146">
                  <a:moveTo>
                    <a:pt x="53709" y="0"/>
                  </a:moveTo>
                  <a:lnTo>
                    <a:pt x="1031429" y="0"/>
                  </a:lnTo>
                  <a:cubicBezTo>
                    <a:pt x="1061092" y="0"/>
                    <a:pt x="1085138" y="24047"/>
                    <a:pt x="1085138" y="53709"/>
                  </a:cubicBezTo>
                  <a:lnTo>
                    <a:pt x="1085138" y="874436"/>
                  </a:lnTo>
                  <a:cubicBezTo>
                    <a:pt x="1085138" y="904099"/>
                    <a:pt x="1061092" y="928146"/>
                    <a:pt x="1031429" y="928146"/>
                  </a:cubicBezTo>
                  <a:lnTo>
                    <a:pt x="53709" y="928146"/>
                  </a:lnTo>
                  <a:cubicBezTo>
                    <a:pt x="24047" y="928146"/>
                    <a:pt x="0" y="904099"/>
                    <a:pt x="0" y="874436"/>
                  </a:cubicBezTo>
                  <a:lnTo>
                    <a:pt x="0" y="53709"/>
                  </a:lnTo>
                  <a:cubicBezTo>
                    <a:pt x="0" y="24047"/>
                    <a:pt x="24047" y="0"/>
                    <a:pt x="53709" y="0"/>
                  </a:cubicBezTo>
                  <a:close/>
                </a:path>
              </a:pathLst>
            </a:custGeom>
            <a:solidFill>
              <a:srgbClr val="FFFFFF">
                <a:alpha val="98824"/>
              </a:srgbClr>
            </a:solidFill>
          </p:spPr>
        </p:sp>
        <p:sp>
          <p:nvSpPr>
            <p:cNvPr id="17" name="TextBox 17"/>
            <p:cNvSpPr txBox="1"/>
            <p:nvPr/>
          </p:nvSpPr>
          <p:spPr>
            <a:xfrm>
              <a:off x="0" y="-28575"/>
              <a:ext cx="1085138" cy="956721"/>
            </a:xfrm>
            <a:prstGeom prst="rect">
              <a:avLst/>
            </a:prstGeom>
          </p:spPr>
          <p:txBody>
            <a:bodyPr lIns="50800" tIns="50800" rIns="50800" bIns="50800" rtlCol="0" anchor="ctr"/>
            <a:lstStyle/>
            <a:p>
              <a:pPr algn="ctr">
                <a:lnSpc>
                  <a:spcPts val="2859"/>
                </a:lnSpc>
              </a:pPr>
              <a:endParaRPr/>
            </a:p>
          </p:txBody>
        </p:sp>
      </p:grpSp>
      <p:grpSp>
        <p:nvGrpSpPr>
          <p:cNvPr id="18" name="Group 18"/>
          <p:cNvGrpSpPr/>
          <p:nvPr/>
        </p:nvGrpSpPr>
        <p:grpSpPr>
          <a:xfrm>
            <a:off x="13874055" y="7825935"/>
            <a:ext cx="3222117" cy="856984"/>
            <a:chOff x="0" y="0"/>
            <a:chExt cx="1168197" cy="310705"/>
          </a:xfrm>
        </p:grpSpPr>
        <p:sp>
          <p:nvSpPr>
            <p:cNvPr id="19" name="Freeform 19"/>
            <p:cNvSpPr/>
            <p:nvPr/>
          </p:nvSpPr>
          <p:spPr>
            <a:xfrm>
              <a:off x="0" y="0"/>
              <a:ext cx="1168197" cy="310705"/>
            </a:xfrm>
            <a:custGeom>
              <a:avLst/>
              <a:gdLst/>
              <a:ahLst/>
              <a:cxnLst/>
              <a:rect l="l" t="t" r="r" b="b"/>
              <a:pathLst>
                <a:path w="1168197" h="310705">
                  <a:moveTo>
                    <a:pt x="74485" y="0"/>
                  </a:moveTo>
                  <a:lnTo>
                    <a:pt x="1093712" y="0"/>
                  </a:lnTo>
                  <a:cubicBezTo>
                    <a:pt x="1113467" y="0"/>
                    <a:pt x="1132412" y="7848"/>
                    <a:pt x="1146381" y="21816"/>
                  </a:cubicBezTo>
                  <a:cubicBezTo>
                    <a:pt x="1160350" y="35785"/>
                    <a:pt x="1168197" y="54730"/>
                    <a:pt x="1168197" y="74485"/>
                  </a:cubicBezTo>
                  <a:lnTo>
                    <a:pt x="1168197" y="236220"/>
                  </a:lnTo>
                  <a:cubicBezTo>
                    <a:pt x="1168197" y="277357"/>
                    <a:pt x="1134849" y="310705"/>
                    <a:pt x="1093712" y="310705"/>
                  </a:cubicBezTo>
                  <a:lnTo>
                    <a:pt x="74485" y="310705"/>
                  </a:lnTo>
                  <a:cubicBezTo>
                    <a:pt x="33348" y="310705"/>
                    <a:pt x="0" y="277357"/>
                    <a:pt x="0" y="236220"/>
                  </a:cubicBezTo>
                  <a:lnTo>
                    <a:pt x="0" y="74485"/>
                  </a:lnTo>
                  <a:cubicBezTo>
                    <a:pt x="0" y="33348"/>
                    <a:pt x="33348" y="0"/>
                    <a:pt x="74485" y="0"/>
                  </a:cubicBezTo>
                  <a:close/>
                </a:path>
              </a:pathLst>
            </a:custGeom>
            <a:solidFill>
              <a:srgbClr val="FFFFFF">
                <a:alpha val="98824"/>
              </a:srgbClr>
            </a:solidFill>
          </p:spPr>
        </p:sp>
        <p:sp>
          <p:nvSpPr>
            <p:cNvPr id="20" name="TextBox 20"/>
            <p:cNvSpPr txBox="1"/>
            <p:nvPr/>
          </p:nvSpPr>
          <p:spPr>
            <a:xfrm>
              <a:off x="0" y="-28575"/>
              <a:ext cx="1168197" cy="339280"/>
            </a:xfrm>
            <a:prstGeom prst="rect">
              <a:avLst/>
            </a:prstGeom>
          </p:spPr>
          <p:txBody>
            <a:bodyPr lIns="50800" tIns="50800" rIns="50800" bIns="50800" rtlCol="0" anchor="ctr"/>
            <a:lstStyle/>
            <a:p>
              <a:pPr algn="ctr">
                <a:lnSpc>
                  <a:spcPts val="2859"/>
                </a:lnSpc>
              </a:pPr>
              <a:endParaRPr/>
            </a:p>
          </p:txBody>
        </p:sp>
      </p:grpSp>
      <p:sp>
        <p:nvSpPr>
          <p:cNvPr id="21" name="TextBox 21"/>
          <p:cNvSpPr txBox="1"/>
          <p:nvPr/>
        </p:nvSpPr>
        <p:spPr>
          <a:xfrm>
            <a:off x="2105660" y="7807584"/>
            <a:ext cx="2556583" cy="873828"/>
          </a:xfrm>
          <a:prstGeom prst="rect">
            <a:avLst/>
          </a:prstGeom>
        </p:spPr>
        <p:txBody>
          <a:bodyPr lIns="0" tIns="0" rIns="0" bIns="0" rtlCol="0" anchor="t">
            <a:spAutoFit/>
          </a:bodyPr>
          <a:lstStyle/>
          <a:p>
            <a:pPr marL="0" lvl="0" indent="0" algn="ctr">
              <a:lnSpc>
                <a:spcPts val="3599"/>
              </a:lnSpc>
              <a:spcBef>
                <a:spcPct val="0"/>
              </a:spcBef>
            </a:pPr>
            <a:r>
              <a:rPr lang="en-US" sz="2608" spc="255">
                <a:solidFill>
                  <a:srgbClr val="231F20"/>
                </a:solidFill>
                <a:latin typeface="Oswald"/>
                <a:ea typeface="Oswald"/>
                <a:cs typeface="Oswald"/>
                <a:sym typeface="Oswald"/>
              </a:rPr>
              <a:t>Clustering Techniques</a:t>
            </a:r>
          </a:p>
        </p:txBody>
      </p:sp>
      <p:sp>
        <p:nvSpPr>
          <p:cNvPr id="22" name="TextBox 22"/>
          <p:cNvSpPr txBox="1"/>
          <p:nvPr/>
        </p:nvSpPr>
        <p:spPr>
          <a:xfrm>
            <a:off x="760282" y="3571793"/>
            <a:ext cx="5715302" cy="3641467"/>
          </a:xfrm>
          <a:prstGeom prst="rect">
            <a:avLst/>
          </a:prstGeom>
        </p:spPr>
        <p:txBody>
          <a:bodyPr lIns="0" tIns="0" rIns="0" bIns="0" rtlCol="0" anchor="t">
            <a:spAutoFit/>
          </a:bodyPr>
          <a:lstStyle/>
          <a:p>
            <a:pPr marL="380020" lvl="1" indent="-190010" algn="l">
              <a:lnSpc>
                <a:spcPts val="2464"/>
              </a:lnSpc>
              <a:buFont typeface="Arial"/>
              <a:buChar char="•"/>
            </a:pPr>
            <a:r>
              <a:rPr lang="en-US" sz="1760">
                <a:solidFill>
                  <a:srgbClr val="100F0D"/>
                </a:solidFill>
                <a:latin typeface="Montserrat Light"/>
                <a:ea typeface="Montserrat Light"/>
                <a:cs typeface="Montserrat Light"/>
                <a:sym typeface="Montserrat Light"/>
              </a:rPr>
              <a:t>Key Studies:</a:t>
            </a:r>
          </a:p>
          <a:p>
            <a:pPr marL="380020" lvl="1" indent="-190010" algn="l">
              <a:lnSpc>
                <a:spcPts val="2464"/>
              </a:lnSpc>
              <a:buFont typeface="Arial"/>
              <a:buChar char="•"/>
            </a:pPr>
            <a:r>
              <a:rPr lang="en-US" sz="1760">
                <a:solidFill>
                  <a:srgbClr val="100F0D"/>
                </a:solidFill>
                <a:latin typeface="Montserrat Light"/>
                <a:ea typeface="Montserrat Light"/>
                <a:cs typeface="Montserrat Light"/>
                <a:sym typeface="Montserrat Light"/>
              </a:rPr>
              <a:t>Kushwah et al.: Cluster-based statistical modeling for trend detection.</a:t>
            </a:r>
          </a:p>
          <a:p>
            <a:pPr marL="380020" lvl="1" indent="-190010" algn="l">
              <a:lnSpc>
                <a:spcPts val="2464"/>
              </a:lnSpc>
              <a:buFont typeface="Arial"/>
              <a:buChar char="•"/>
            </a:pPr>
            <a:r>
              <a:rPr lang="en-US" sz="1760">
                <a:solidFill>
                  <a:srgbClr val="100F0D"/>
                </a:solidFill>
                <a:latin typeface="Montserrat Light"/>
                <a:ea typeface="Montserrat Light"/>
                <a:cs typeface="Montserrat Light"/>
                <a:sym typeface="Montserrat Light"/>
              </a:rPr>
              <a:t>K. Wang et al.: Combined K-means clustering with deep belief networks for day-ahead predictions, achieving superior performance.</a:t>
            </a:r>
          </a:p>
          <a:p>
            <a:pPr marL="380020" lvl="1" indent="-190010" algn="l">
              <a:lnSpc>
                <a:spcPts val="2464"/>
              </a:lnSpc>
              <a:buFont typeface="Arial"/>
              <a:buChar char="•"/>
            </a:pPr>
            <a:r>
              <a:rPr lang="en-US" sz="1760">
                <a:solidFill>
                  <a:srgbClr val="100F0D"/>
                </a:solidFill>
                <a:latin typeface="Montserrat Light"/>
                <a:ea typeface="Montserrat Light"/>
                <a:cs typeface="Montserrat Light"/>
                <a:sym typeface="Montserrat Light"/>
              </a:rPr>
              <a:t>Transfer Learning:</a:t>
            </a:r>
          </a:p>
          <a:p>
            <a:pPr marL="380020" lvl="1" indent="-190010" algn="l">
              <a:lnSpc>
                <a:spcPts val="2464"/>
              </a:lnSpc>
              <a:buFont typeface="Arial"/>
              <a:buChar char="•"/>
            </a:pPr>
            <a:r>
              <a:rPr lang="en-US" sz="1760">
                <a:solidFill>
                  <a:srgbClr val="100F0D"/>
                </a:solidFill>
                <a:latin typeface="Montserrat Light"/>
                <a:ea typeface="Montserrat Light"/>
                <a:cs typeface="Montserrat Light"/>
                <a:sym typeface="Montserrat Light"/>
              </a:rPr>
              <a:t>Multi-source domain adaptation improves accuracy by leveraging K-means clustering for data weighting and combining insights from multiple sites.</a:t>
            </a:r>
          </a:p>
          <a:p>
            <a:pPr algn="l">
              <a:lnSpc>
                <a:spcPts val="2464"/>
              </a:lnSpc>
            </a:pPr>
            <a:endParaRPr lang="en-US" sz="1760">
              <a:solidFill>
                <a:srgbClr val="100F0D"/>
              </a:solidFill>
              <a:latin typeface="Montserrat Light"/>
              <a:ea typeface="Montserrat Light"/>
              <a:cs typeface="Montserrat Light"/>
              <a:sym typeface="Montserrat Light"/>
            </a:endParaRPr>
          </a:p>
        </p:txBody>
      </p:sp>
      <p:sp>
        <p:nvSpPr>
          <p:cNvPr id="23" name="TextBox 23"/>
          <p:cNvSpPr txBox="1"/>
          <p:nvPr/>
        </p:nvSpPr>
        <p:spPr>
          <a:xfrm>
            <a:off x="7413901" y="3476101"/>
            <a:ext cx="4986190" cy="3946271"/>
          </a:xfrm>
          <a:prstGeom prst="rect">
            <a:avLst/>
          </a:prstGeom>
        </p:spPr>
        <p:txBody>
          <a:bodyPr lIns="0" tIns="0" rIns="0" bIns="0" rtlCol="0" anchor="t">
            <a:spAutoFit/>
          </a:bodyPr>
          <a:lstStyle/>
          <a:p>
            <a:pPr marL="379985" lvl="1" indent="-189992" algn="l">
              <a:lnSpc>
                <a:spcPts val="2464"/>
              </a:lnSpc>
              <a:buFont typeface="Arial"/>
              <a:buChar char="•"/>
            </a:pPr>
            <a:r>
              <a:rPr lang="en-US" sz="1760">
                <a:solidFill>
                  <a:srgbClr val="100F0D"/>
                </a:solidFill>
                <a:latin typeface="Montserrat Light"/>
                <a:ea typeface="Montserrat Light"/>
                <a:cs typeface="Montserrat Light"/>
                <a:sym typeface="Montserrat Light"/>
              </a:rPr>
              <a:t>Hybrid Models: Combining statistical methods (e.g., ARIMA) with machine learning (e.g., LSTM).</a:t>
            </a:r>
          </a:p>
          <a:p>
            <a:pPr marL="379985" lvl="1" indent="-189992" algn="l">
              <a:lnSpc>
                <a:spcPts val="2464"/>
              </a:lnSpc>
              <a:buFont typeface="Arial"/>
              <a:buChar char="•"/>
            </a:pPr>
            <a:r>
              <a:rPr lang="en-US" sz="1760">
                <a:solidFill>
                  <a:srgbClr val="100F0D"/>
                </a:solidFill>
                <a:latin typeface="Montserrat Light"/>
                <a:ea typeface="Montserrat Light"/>
                <a:cs typeface="Montserrat Light"/>
                <a:sym typeface="Montserrat Light"/>
              </a:rPr>
              <a:t>Enhanced Preprocessing: Developing methods to handle noise and missing data more effectively.</a:t>
            </a:r>
          </a:p>
          <a:p>
            <a:pPr marL="379985" lvl="1" indent="-189992" algn="l">
              <a:lnSpc>
                <a:spcPts val="2464"/>
              </a:lnSpc>
              <a:buFont typeface="Arial"/>
              <a:buChar char="•"/>
            </a:pPr>
            <a:r>
              <a:rPr lang="en-US" sz="1760">
                <a:solidFill>
                  <a:srgbClr val="100F0D"/>
                </a:solidFill>
                <a:latin typeface="Montserrat Light"/>
                <a:ea typeface="Montserrat Light"/>
                <a:cs typeface="Montserrat Light"/>
                <a:sym typeface="Montserrat Light"/>
              </a:rPr>
              <a:t>Feature Engineering: Crafting features that better represent meteorological data.</a:t>
            </a:r>
          </a:p>
          <a:p>
            <a:pPr marL="379985" lvl="1" indent="-189992" algn="l">
              <a:lnSpc>
                <a:spcPts val="2464"/>
              </a:lnSpc>
              <a:buFont typeface="Arial"/>
              <a:buChar char="•"/>
            </a:pPr>
            <a:r>
              <a:rPr lang="en-US" sz="1760">
                <a:solidFill>
                  <a:srgbClr val="100F0D"/>
                </a:solidFill>
                <a:latin typeface="Montserrat Light"/>
                <a:ea typeface="Montserrat Light"/>
                <a:cs typeface="Montserrat Light"/>
                <a:sym typeface="Montserrat Light"/>
              </a:rPr>
              <a:t>Integration with NWP Data: Leveraging weather prediction models for longer-term insights.</a:t>
            </a:r>
          </a:p>
          <a:p>
            <a:pPr algn="l">
              <a:lnSpc>
                <a:spcPts val="2464"/>
              </a:lnSpc>
            </a:pPr>
            <a:endParaRPr lang="en-US" sz="1760">
              <a:solidFill>
                <a:srgbClr val="100F0D"/>
              </a:solidFill>
              <a:latin typeface="Montserrat Light"/>
              <a:ea typeface="Montserrat Light"/>
              <a:cs typeface="Montserrat Light"/>
              <a:sym typeface="Montserrat Light"/>
            </a:endParaRPr>
          </a:p>
        </p:txBody>
      </p:sp>
      <p:sp>
        <p:nvSpPr>
          <p:cNvPr id="24" name="Freeform 24"/>
          <p:cNvSpPr/>
          <p:nvPr/>
        </p:nvSpPr>
        <p:spPr>
          <a:xfrm rot="887923">
            <a:off x="-5768118" y="5830739"/>
            <a:ext cx="10890525" cy="11174979"/>
          </a:xfrm>
          <a:custGeom>
            <a:avLst/>
            <a:gdLst/>
            <a:ahLst/>
            <a:cxnLst/>
            <a:rect l="l" t="t" r="r" b="b"/>
            <a:pathLst>
              <a:path w="10890525" h="11174979">
                <a:moveTo>
                  <a:pt x="0" y="0"/>
                </a:moveTo>
                <a:lnTo>
                  <a:pt x="10890525" y="0"/>
                </a:lnTo>
                <a:lnTo>
                  <a:pt x="10890525" y="11174979"/>
                </a:lnTo>
                <a:lnTo>
                  <a:pt x="0" y="111749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TextBox 25"/>
          <p:cNvSpPr txBox="1"/>
          <p:nvPr/>
        </p:nvSpPr>
        <p:spPr>
          <a:xfrm>
            <a:off x="645823" y="179161"/>
            <a:ext cx="16041725" cy="2831238"/>
          </a:xfrm>
          <a:prstGeom prst="rect">
            <a:avLst/>
          </a:prstGeom>
        </p:spPr>
        <p:txBody>
          <a:bodyPr lIns="0" tIns="0" rIns="0" bIns="0" rtlCol="0" anchor="t">
            <a:spAutoFit/>
          </a:bodyPr>
          <a:lstStyle/>
          <a:p>
            <a:pPr marL="0" lvl="0" indent="0" algn="l">
              <a:lnSpc>
                <a:spcPts val="11360"/>
              </a:lnSpc>
              <a:spcBef>
                <a:spcPct val="0"/>
              </a:spcBef>
            </a:pPr>
            <a:r>
              <a:rPr lang="en-US" sz="8232" b="1" spc="806">
                <a:solidFill>
                  <a:srgbClr val="231F20"/>
                </a:solidFill>
                <a:latin typeface="Oswald Bold"/>
                <a:ea typeface="Oswald Bold"/>
                <a:cs typeface="Oswald Bold"/>
                <a:sym typeface="Oswald Bold"/>
              </a:rPr>
              <a:t>CLUSTERING AND FUTURE DIRECTIONS</a:t>
            </a:r>
          </a:p>
        </p:txBody>
      </p:sp>
      <p:sp>
        <p:nvSpPr>
          <p:cNvPr id="26" name="TextBox 26"/>
          <p:cNvSpPr txBox="1"/>
          <p:nvPr/>
        </p:nvSpPr>
        <p:spPr>
          <a:xfrm>
            <a:off x="7842238" y="7778310"/>
            <a:ext cx="3007882" cy="902360"/>
          </a:xfrm>
          <a:prstGeom prst="rect">
            <a:avLst/>
          </a:prstGeom>
        </p:spPr>
        <p:txBody>
          <a:bodyPr lIns="0" tIns="0" rIns="0" bIns="0" rtlCol="0" anchor="t">
            <a:spAutoFit/>
          </a:bodyPr>
          <a:lstStyle/>
          <a:p>
            <a:pPr marL="0" lvl="0" indent="0" algn="ctr">
              <a:lnSpc>
                <a:spcPts val="3601"/>
              </a:lnSpc>
              <a:spcBef>
                <a:spcPct val="0"/>
              </a:spcBef>
            </a:pPr>
            <a:r>
              <a:rPr lang="en-US" sz="2610" spc="255">
                <a:solidFill>
                  <a:srgbClr val="231F20"/>
                </a:solidFill>
                <a:latin typeface="Oswald"/>
                <a:ea typeface="Oswald"/>
                <a:cs typeface="Oswald"/>
                <a:sym typeface="Oswald"/>
              </a:rPr>
              <a:t>Future Trends and Innovations</a:t>
            </a:r>
          </a:p>
        </p:txBody>
      </p:sp>
      <p:sp>
        <p:nvSpPr>
          <p:cNvPr id="27" name="TextBox 27"/>
          <p:cNvSpPr txBox="1"/>
          <p:nvPr/>
        </p:nvSpPr>
        <p:spPr>
          <a:xfrm>
            <a:off x="14064161" y="7998211"/>
            <a:ext cx="2900294" cy="444290"/>
          </a:xfrm>
          <a:prstGeom prst="rect">
            <a:avLst/>
          </a:prstGeom>
        </p:spPr>
        <p:txBody>
          <a:bodyPr lIns="0" tIns="0" rIns="0" bIns="0" rtlCol="0" anchor="t">
            <a:spAutoFit/>
          </a:bodyPr>
          <a:lstStyle/>
          <a:p>
            <a:pPr marL="0" lvl="0" indent="0" algn="ctr">
              <a:lnSpc>
                <a:spcPts val="3639"/>
              </a:lnSpc>
              <a:spcBef>
                <a:spcPct val="0"/>
              </a:spcBef>
            </a:pPr>
            <a:r>
              <a:rPr lang="en-US" sz="2637" spc="258">
                <a:solidFill>
                  <a:srgbClr val="231F20"/>
                </a:solidFill>
                <a:latin typeface="Oswald"/>
                <a:ea typeface="Oswald"/>
                <a:cs typeface="Oswald"/>
                <a:sym typeface="Oswald"/>
              </a:rPr>
              <a:t>Real-World Impact</a:t>
            </a:r>
          </a:p>
        </p:txBody>
      </p:sp>
      <p:sp>
        <p:nvSpPr>
          <p:cNvPr id="28" name="TextBox 28"/>
          <p:cNvSpPr txBox="1"/>
          <p:nvPr/>
        </p:nvSpPr>
        <p:spPr>
          <a:xfrm>
            <a:off x="13568855" y="4178420"/>
            <a:ext cx="3897990" cy="2519336"/>
          </a:xfrm>
          <a:prstGeom prst="rect">
            <a:avLst/>
          </a:prstGeom>
        </p:spPr>
        <p:txBody>
          <a:bodyPr lIns="0" tIns="0" rIns="0" bIns="0" rtlCol="0" anchor="t">
            <a:spAutoFit/>
          </a:bodyPr>
          <a:lstStyle/>
          <a:p>
            <a:pPr marL="445516" lvl="1" indent="-222758" algn="l">
              <a:lnSpc>
                <a:spcPts val="2888"/>
              </a:lnSpc>
              <a:buFont typeface="Arial"/>
              <a:buChar char="•"/>
            </a:pPr>
            <a:r>
              <a:rPr lang="en-US" sz="2063">
                <a:solidFill>
                  <a:srgbClr val="100F0D"/>
                </a:solidFill>
                <a:latin typeface="Montserrat Light"/>
                <a:ea typeface="Montserrat Light"/>
                <a:cs typeface="Montserrat Light"/>
                <a:sym typeface="Montserrat Light"/>
              </a:rPr>
              <a:t>Reduced forecasting errors enhance energy grid stability.</a:t>
            </a:r>
          </a:p>
          <a:p>
            <a:pPr marL="445516" lvl="1" indent="-222758" algn="l">
              <a:lnSpc>
                <a:spcPts val="2888"/>
              </a:lnSpc>
              <a:buFont typeface="Arial"/>
              <a:buChar char="•"/>
            </a:pPr>
            <a:r>
              <a:rPr lang="en-US" sz="2063">
                <a:solidFill>
                  <a:srgbClr val="100F0D"/>
                </a:solidFill>
                <a:latin typeface="Montserrat Light"/>
                <a:ea typeface="Montserrat Light"/>
                <a:cs typeface="Montserrat Light"/>
                <a:sym typeface="Montserrat Light"/>
              </a:rPr>
              <a:t>Supports the adoption of renewable energy technologies.</a:t>
            </a:r>
          </a:p>
          <a:p>
            <a:pPr algn="l">
              <a:lnSpc>
                <a:spcPts val="2888"/>
              </a:lnSpc>
            </a:pPr>
            <a:endParaRPr lang="en-US" sz="2063">
              <a:solidFill>
                <a:srgbClr val="100F0D"/>
              </a:solidFill>
              <a:latin typeface="Montserrat Light"/>
              <a:ea typeface="Montserrat Light"/>
              <a:cs typeface="Montserrat Light"/>
              <a:sym typeface="Montserrat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1220115" y="961430"/>
            <a:ext cx="7629294" cy="7828566"/>
          </a:xfrm>
          <a:custGeom>
            <a:avLst/>
            <a:gdLst/>
            <a:ahLst/>
            <a:cxnLst/>
            <a:rect l="l" t="t" r="r" b="b"/>
            <a:pathLst>
              <a:path w="7629294" h="7828566">
                <a:moveTo>
                  <a:pt x="0" y="0"/>
                </a:moveTo>
                <a:lnTo>
                  <a:pt x="7629294" y="0"/>
                </a:lnTo>
                <a:lnTo>
                  <a:pt x="7629294" y="7828567"/>
                </a:lnTo>
                <a:lnTo>
                  <a:pt x="0" y="78285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430566" y="246560"/>
            <a:ext cx="9995997" cy="1904187"/>
          </a:xfrm>
          <a:prstGeom prst="rect">
            <a:avLst/>
          </a:prstGeom>
        </p:spPr>
        <p:txBody>
          <a:bodyPr lIns="0" tIns="0" rIns="0" bIns="0" rtlCol="0" anchor="t">
            <a:spAutoFit/>
          </a:bodyPr>
          <a:lstStyle/>
          <a:p>
            <a:pPr algn="ctr">
              <a:lnSpc>
                <a:spcPts val="15409"/>
              </a:lnSpc>
            </a:pPr>
            <a:r>
              <a:rPr lang="en-US" sz="11166" spc="1094">
                <a:solidFill>
                  <a:srgbClr val="FF5757"/>
                </a:solidFill>
                <a:latin typeface="Alder"/>
                <a:ea typeface="Alder"/>
                <a:cs typeface="Alder"/>
                <a:sym typeface="Alder"/>
              </a:rPr>
              <a:t>OUR TEAM</a:t>
            </a:r>
          </a:p>
        </p:txBody>
      </p:sp>
      <p:sp>
        <p:nvSpPr>
          <p:cNvPr id="4" name="Freeform 4"/>
          <p:cNvSpPr/>
          <p:nvPr/>
        </p:nvSpPr>
        <p:spPr>
          <a:xfrm rot="2016048">
            <a:off x="10531441" y="1027461"/>
            <a:ext cx="10749463" cy="2687366"/>
          </a:xfrm>
          <a:custGeom>
            <a:avLst/>
            <a:gdLst/>
            <a:ahLst/>
            <a:cxnLst/>
            <a:rect l="l" t="t" r="r" b="b"/>
            <a:pathLst>
              <a:path w="10749463" h="2687366">
                <a:moveTo>
                  <a:pt x="0" y="0"/>
                </a:moveTo>
                <a:lnTo>
                  <a:pt x="10749463" y="0"/>
                </a:lnTo>
                <a:lnTo>
                  <a:pt x="10749463" y="2687366"/>
                </a:lnTo>
                <a:lnTo>
                  <a:pt x="0" y="26873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3172785" y="2533243"/>
            <a:ext cx="12511558" cy="7525303"/>
            <a:chOff x="0" y="0"/>
            <a:chExt cx="2416185" cy="1453258"/>
          </a:xfrm>
        </p:grpSpPr>
        <p:sp>
          <p:nvSpPr>
            <p:cNvPr id="6" name="Freeform 6"/>
            <p:cNvSpPr/>
            <p:nvPr/>
          </p:nvSpPr>
          <p:spPr>
            <a:xfrm>
              <a:off x="0" y="0"/>
              <a:ext cx="2416185" cy="1453258"/>
            </a:xfrm>
            <a:custGeom>
              <a:avLst/>
              <a:gdLst/>
              <a:ahLst/>
              <a:cxnLst/>
              <a:rect l="l" t="t" r="r" b="b"/>
              <a:pathLst>
                <a:path w="2416185" h="1453258">
                  <a:moveTo>
                    <a:pt x="27845" y="0"/>
                  </a:moveTo>
                  <a:lnTo>
                    <a:pt x="2388340" y="0"/>
                  </a:lnTo>
                  <a:cubicBezTo>
                    <a:pt x="2403719" y="0"/>
                    <a:pt x="2416185" y="12467"/>
                    <a:pt x="2416185" y="27845"/>
                  </a:cubicBezTo>
                  <a:lnTo>
                    <a:pt x="2416185" y="1425413"/>
                  </a:lnTo>
                  <a:cubicBezTo>
                    <a:pt x="2416185" y="1440792"/>
                    <a:pt x="2403719" y="1453258"/>
                    <a:pt x="2388340" y="1453258"/>
                  </a:cubicBezTo>
                  <a:lnTo>
                    <a:pt x="27845" y="1453258"/>
                  </a:lnTo>
                  <a:cubicBezTo>
                    <a:pt x="12467" y="1453258"/>
                    <a:pt x="0" y="1440792"/>
                    <a:pt x="0" y="1425413"/>
                  </a:cubicBezTo>
                  <a:lnTo>
                    <a:pt x="0" y="27845"/>
                  </a:lnTo>
                  <a:cubicBezTo>
                    <a:pt x="0" y="12467"/>
                    <a:pt x="12467" y="0"/>
                    <a:pt x="27845" y="0"/>
                  </a:cubicBezTo>
                  <a:close/>
                </a:path>
              </a:pathLst>
            </a:custGeom>
            <a:solidFill>
              <a:srgbClr val="CCCCCC"/>
            </a:solidFill>
            <a:ln w="76200" cap="rnd">
              <a:solidFill>
                <a:srgbClr val="CCCCCC"/>
              </a:solidFill>
              <a:prstDash val="solid"/>
              <a:round/>
            </a:ln>
          </p:spPr>
        </p:sp>
        <p:sp>
          <p:nvSpPr>
            <p:cNvPr id="7" name="TextBox 7"/>
            <p:cNvSpPr txBox="1"/>
            <p:nvPr/>
          </p:nvSpPr>
          <p:spPr>
            <a:xfrm>
              <a:off x="0" y="-47625"/>
              <a:ext cx="2416185" cy="1500883"/>
            </a:xfrm>
            <a:prstGeom prst="rect">
              <a:avLst/>
            </a:prstGeom>
          </p:spPr>
          <p:txBody>
            <a:bodyPr lIns="50800" tIns="50800" rIns="50800" bIns="50800" rtlCol="0" anchor="ctr"/>
            <a:lstStyle/>
            <a:p>
              <a:pPr algn="ctr">
                <a:lnSpc>
                  <a:spcPts val="5199"/>
                </a:lnSpc>
              </a:pPr>
              <a:r>
                <a:rPr lang="en-US" sz="3999" spc="391">
                  <a:solidFill>
                    <a:srgbClr val="FF5757"/>
                  </a:solidFill>
                  <a:latin typeface="Alder"/>
                  <a:ea typeface="Alder"/>
                  <a:cs typeface="Alder"/>
                  <a:sym typeface="Alder"/>
                </a:rPr>
                <a:t>Esra Berfin Ertan - B2005.010027</a:t>
              </a:r>
            </a:p>
            <a:p>
              <a:pPr algn="ctr">
                <a:lnSpc>
                  <a:spcPts val="3899"/>
                </a:lnSpc>
              </a:pPr>
              <a:endParaRPr lang="en-US" sz="3999" spc="391">
                <a:solidFill>
                  <a:srgbClr val="FF5757"/>
                </a:solidFill>
                <a:latin typeface="Alder"/>
                <a:ea typeface="Alder"/>
                <a:cs typeface="Alder"/>
                <a:sym typeface="Alder"/>
              </a:endParaRPr>
            </a:p>
            <a:p>
              <a:pPr algn="ctr">
                <a:lnSpc>
                  <a:spcPts val="5199"/>
                </a:lnSpc>
              </a:pPr>
              <a:r>
                <a:rPr lang="en-US" sz="3999" spc="391">
                  <a:solidFill>
                    <a:srgbClr val="FF5757"/>
                  </a:solidFill>
                  <a:latin typeface="Alder"/>
                  <a:ea typeface="Alder"/>
                  <a:cs typeface="Alder"/>
                  <a:sym typeface="Alder"/>
                </a:rPr>
                <a:t>Şevval Nur Kibar - B2105.010110</a:t>
              </a:r>
            </a:p>
            <a:p>
              <a:pPr algn="ctr">
                <a:lnSpc>
                  <a:spcPts val="3899"/>
                </a:lnSpc>
              </a:pPr>
              <a:endParaRPr lang="en-US" sz="3999" spc="391">
                <a:solidFill>
                  <a:srgbClr val="FF5757"/>
                </a:solidFill>
                <a:latin typeface="Alder"/>
                <a:ea typeface="Alder"/>
                <a:cs typeface="Alder"/>
                <a:sym typeface="Alder"/>
              </a:endParaRPr>
            </a:p>
            <a:p>
              <a:pPr algn="ctr">
                <a:lnSpc>
                  <a:spcPts val="5199"/>
                </a:lnSpc>
              </a:pPr>
              <a:r>
                <a:rPr lang="en-US" sz="3999" spc="391">
                  <a:solidFill>
                    <a:srgbClr val="FF5757"/>
                  </a:solidFill>
                  <a:latin typeface="Alder"/>
                  <a:ea typeface="Alder"/>
                  <a:cs typeface="Alder"/>
                  <a:sym typeface="Alder"/>
                </a:rPr>
                <a:t>Merve Çoban - B2005.010076</a:t>
              </a:r>
            </a:p>
            <a:p>
              <a:pPr algn="ctr">
                <a:lnSpc>
                  <a:spcPts val="3899"/>
                </a:lnSpc>
              </a:pPr>
              <a:endParaRPr lang="en-US" sz="3999" spc="391">
                <a:solidFill>
                  <a:srgbClr val="FF5757"/>
                </a:solidFill>
                <a:latin typeface="Alder"/>
                <a:ea typeface="Alder"/>
                <a:cs typeface="Alder"/>
                <a:sym typeface="Alder"/>
              </a:endParaRPr>
            </a:p>
            <a:p>
              <a:pPr algn="ctr">
                <a:lnSpc>
                  <a:spcPts val="5199"/>
                </a:lnSpc>
              </a:pPr>
              <a:r>
                <a:rPr lang="en-US" sz="3999" spc="391">
                  <a:solidFill>
                    <a:srgbClr val="FF5757"/>
                  </a:solidFill>
                  <a:latin typeface="Alder"/>
                  <a:ea typeface="Alder"/>
                  <a:cs typeface="Alder"/>
                  <a:sym typeface="Alder"/>
                </a:rPr>
                <a:t>Emin Gürhan Yıldız - B2105.010080</a:t>
              </a:r>
            </a:p>
            <a:p>
              <a:pPr algn="ctr">
                <a:lnSpc>
                  <a:spcPts val="3899"/>
                </a:lnSpc>
              </a:pPr>
              <a:endParaRPr lang="en-US" sz="3999" spc="391">
                <a:solidFill>
                  <a:srgbClr val="FF5757"/>
                </a:solidFill>
                <a:latin typeface="Alder"/>
                <a:ea typeface="Alder"/>
                <a:cs typeface="Alder"/>
                <a:sym typeface="Alder"/>
              </a:endParaRPr>
            </a:p>
            <a:p>
              <a:pPr algn="ctr">
                <a:lnSpc>
                  <a:spcPts val="5199"/>
                </a:lnSpc>
              </a:pPr>
              <a:r>
                <a:rPr lang="en-US" sz="3999" spc="391">
                  <a:solidFill>
                    <a:srgbClr val="FF5757"/>
                  </a:solidFill>
                  <a:latin typeface="Alder"/>
                  <a:ea typeface="Alder"/>
                  <a:cs typeface="Alder"/>
                  <a:sym typeface="Alder"/>
                </a:rPr>
                <a:t>Sıla Başer - B2005.010037</a:t>
              </a:r>
            </a:p>
            <a:p>
              <a:pPr algn="ctr">
                <a:lnSpc>
                  <a:spcPts val="3899"/>
                </a:lnSpc>
              </a:pPr>
              <a:endParaRPr lang="en-US" sz="3999" spc="391">
                <a:solidFill>
                  <a:srgbClr val="FF5757"/>
                </a:solidFill>
                <a:latin typeface="Alder"/>
                <a:ea typeface="Alder"/>
                <a:cs typeface="Alder"/>
                <a:sym typeface="Alder"/>
              </a:endParaRPr>
            </a:p>
            <a:p>
              <a:pPr algn="ctr">
                <a:lnSpc>
                  <a:spcPts val="5199"/>
                </a:lnSpc>
              </a:pPr>
              <a:r>
                <a:rPr lang="en-US" sz="3999" spc="391">
                  <a:solidFill>
                    <a:srgbClr val="FF5757"/>
                  </a:solidFill>
                  <a:latin typeface="Alder"/>
                  <a:ea typeface="Alder"/>
                  <a:cs typeface="Alder"/>
                  <a:sym typeface="Alder"/>
                </a:rPr>
                <a:t>Sılanur Çiftçi - B2005.010039</a:t>
              </a:r>
            </a:p>
            <a:p>
              <a:pPr algn="ctr">
                <a:lnSpc>
                  <a:spcPts val="97"/>
                </a:lnSpc>
              </a:pPr>
              <a:endParaRPr lang="en-US" sz="3999" spc="391">
                <a:solidFill>
                  <a:srgbClr val="FF5757"/>
                </a:solidFill>
                <a:latin typeface="Alder"/>
                <a:ea typeface="Alder"/>
                <a:cs typeface="Alder"/>
                <a:sym typeface="Alde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42570" y="3103828"/>
            <a:ext cx="1210079" cy="839492"/>
          </a:xfrm>
          <a:custGeom>
            <a:avLst/>
            <a:gdLst/>
            <a:ahLst/>
            <a:cxnLst/>
            <a:rect l="l" t="t" r="r" b="b"/>
            <a:pathLst>
              <a:path w="1210079" h="839492">
                <a:moveTo>
                  <a:pt x="0" y="0"/>
                </a:moveTo>
                <a:lnTo>
                  <a:pt x="1210078" y="0"/>
                </a:lnTo>
                <a:lnTo>
                  <a:pt x="1210078" y="839492"/>
                </a:lnTo>
                <a:lnTo>
                  <a:pt x="0" y="8394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02548" y="6514467"/>
            <a:ext cx="5420902" cy="3049257"/>
          </a:xfrm>
          <a:custGeom>
            <a:avLst/>
            <a:gdLst/>
            <a:ahLst/>
            <a:cxnLst/>
            <a:rect l="l" t="t" r="r" b="b"/>
            <a:pathLst>
              <a:path w="5420902" h="3049257">
                <a:moveTo>
                  <a:pt x="0" y="0"/>
                </a:moveTo>
                <a:lnTo>
                  <a:pt x="5420902" y="0"/>
                </a:lnTo>
                <a:lnTo>
                  <a:pt x="5420902" y="3049258"/>
                </a:lnTo>
                <a:lnTo>
                  <a:pt x="0" y="3049258"/>
                </a:lnTo>
                <a:lnTo>
                  <a:pt x="0" y="0"/>
                </a:lnTo>
                <a:close/>
              </a:path>
            </a:pathLst>
          </a:custGeom>
          <a:blipFill>
            <a:blip r:embed="rId4"/>
            <a:stretch>
              <a:fillRect/>
            </a:stretch>
          </a:blipFill>
        </p:spPr>
      </p:sp>
      <p:sp>
        <p:nvSpPr>
          <p:cNvPr id="4" name="TextBox 4"/>
          <p:cNvSpPr txBox="1"/>
          <p:nvPr/>
        </p:nvSpPr>
        <p:spPr>
          <a:xfrm>
            <a:off x="12375374" y="3475949"/>
            <a:ext cx="5787392" cy="4467157"/>
          </a:xfrm>
          <a:prstGeom prst="rect">
            <a:avLst/>
          </a:prstGeom>
        </p:spPr>
        <p:txBody>
          <a:bodyPr lIns="0" tIns="0" rIns="0" bIns="0" rtlCol="0" anchor="t">
            <a:spAutoFit/>
          </a:bodyPr>
          <a:lstStyle/>
          <a:p>
            <a:pPr algn="ctr">
              <a:lnSpc>
                <a:spcPts val="3906"/>
              </a:lnSpc>
            </a:pPr>
            <a:r>
              <a:rPr lang="en-US" sz="3005">
                <a:solidFill>
                  <a:srgbClr val="000000"/>
                </a:solidFill>
                <a:latin typeface="Alder"/>
                <a:ea typeface="Alder"/>
                <a:cs typeface="Alder"/>
                <a:sym typeface="Alder"/>
              </a:rPr>
              <a:t>The energy production potential in the region was evaluated through analysis of wind speeds, data processing methods and machine learning models. The study offers solutions to the problems encountered in energy production.</a:t>
            </a:r>
          </a:p>
          <a:p>
            <a:pPr algn="ctr">
              <a:lnSpc>
                <a:spcPts val="3906"/>
              </a:lnSpc>
              <a:spcBef>
                <a:spcPct val="0"/>
              </a:spcBef>
            </a:pPr>
            <a:endParaRPr lang="en-US" sz="3005">
              <a:solidFill>
                <a:srgbClr val="000000"/>
              </a:solidFill>
              <a:latin typeface="Alder"/>
              <a:ea typeface="Alder"/>
              <a:cs typeface="Alder"/>
              <a:sym typeface="Alder"/>
            </a:endParaRPr>
          </a:p>
        </p:txBody>
      </p:sp>
      <p:sp>
        <p:nvSpPr>
          <p:cNvPr id="5" name="Freeform 5"/>
          <p:cNvSpPr/>
          <p:nvPr/>
        </p:nvSpPr>
        <p:spPr>
          <a:xfrm>
            <a:off x="11804881" y="3127794"/>
            <a:ext cx="1140987" cy="791560"/>
          </a:xfrm>
          <a:custGeom>
            <a:avLst/>
            <a:gdLst/>
            <a:ahLst/>
            <a:cxnLst/>
            <a:rect l="l" t="t" r="r" b="b"/>
            <a:pathLst>
              <a:path w="1140987" h="791560">
                <a:moveTo>
                  <a:pt x="0" y="0"/>
                </a:moveTo>
                <a:lnTo>
                  <a:pt x="1140987" y="0"/>
                </a:lnTo>
                <a:lnTo>
                  <a:pt x="1140987" y="791560"/>
                </a:lnTo>
                <a:lnTo>
                  <a:pt x="0" y="791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581739" y="3943320"/>
            <a:ext cx="4285246" cy="2571147"/>
          </a:xfrm>
          <a:custGeom>
            <a:avLst/>
            <a:gdLst/>
            <a:ahLst/>
            <a:cxnLst/>
            <a:rect l="l" t="t" r="r" b="b"/>
            <a:pathLst>
              <a:path w="4285246" h="2571147">
                <a:moveTo>
                  <a:pt x="0" y="0"/>
                </a:moveTo>
                <a:lnTo>
                  <a:pt x="4285246" y="0"/>
                </a:lnTo>
                <a:lnTo>
                  <a:pt x="4285246" y="2571147"/>
                </a:lnTo>
                <a:lnTo>
                  <a:pt x="0" y="2571147"/>
                </a:lnTo>
                <a:lnTo>
                  <a:pt x="0" y="0"/>
                </a:lnTo>
                <a:close/>
              </a:path>
            </a:pathLst>
          </a:custGeom>
          <a:blipFill>
            <a:blip r:embed="rId5"/>
            <a:stretch>
              <a:fillRect/>
            </a:stretch>
          </a:blipFill>
        </p:spPr>
      </p:sp>
      <p:sp>
        <p:nvSpPr>
          <p:cNvPr id="7" name="Freeform 7"/>
          <p:cNvSpPr/>
          <p:nvPr/>
        </p:nvSpPr>
        <p:spPr>
          <a:xfrm>
            <a:off x="7581739" y="7092992"/>
            <a:ext cx="4898685" cy="2690827"/>
          </a:xfrm>
          <a:custGeom>
            <a:avLst/>
            <a:gdLst/>
            <a:ahLst/>
            <a:cxnLst/>
            <a:rect l="l" t="t" r="r" b="b"/>
            <a:pathLst>
              <a:path w="4898685" h="2690827">
                <a:moveTo>
                  <a:pt x="0" y="0"/>
                </a:moveTo>
                <a:lnTo>
                  <a:pt x="4898685" y="0"/>
                </a:lnTo>
                <a:lnTo>
                  <a:pt x="4898685" y="2690828"/>
                </a:lnTo>
                <a:lnTo>
                  <a:pt x="0" y="2690828"/>
                </a:lnTo>
                <a:lnTo>
                  <a:pt x="0" y="0"/>
                </a:lnTo>
                <a:close/>
              </a:path>
            </a:pathLst>
          </a:custGeom>
          <a:blipFill>
            <a:blip r:embed="rId6"/>
            <a:stretch>
              <a:fillRect/>
            </a:stretch>
          </a:blipFill>
        </p:spPr>
      </p:sp>
      <p:sp>
        <p:nvSpPr>
          <p:cNvPr id="8" name="TextBox 8"/>
          <p:cNvSpPr txBox="1"/>
          <p:nvPr/>
        </p:nvSpPr>
        <p:spPr>
          <a:xfrm>
            <a:off x="539936" y="222076"/>
            <a:ext cx="17208128" cy="2438931"/>
          </a:xfrm>
          <a:prstGeom prst="rect">
            <a:avLst/>
          </a:prstGeom>
        </p:spPr>
        <p:txBody>
          <a:bodyPr lIns="0" tIns="0" rIns="0" bIns="0" rtlCol="0" anchor="t">
            <a:spAutoFit/>
          </a:bodyPr>
          <a:lstStyle/>
          <a:p>
            <a:pPr algn="ctr">
              <a:lnSpc>
                <a:spcPts val="9695"/>
              </a:lnSpc>
              <a:spcBef>
                <a:spcPct val="0"/>
              </a:spcBef>
            </a:pPr>
            <a:r>
              <a:rPr lang="en-US" sz="7458">
                <a:solidFill>
                  <a:srgbClr val="5E17EB"/>
                </a:solidFill>
                <a:latin typeface="Alder"/>
                <a:ea typeface="Alder"/>
                <a:cs typeface="Alder"/>
                <a:sym typeface="Alder"/>
              </a:rPr>
              <a:t>Wind Energy Potential Analysis for the ULUKISLA Region</a:t>
            </a:r>
          </a:p>
        </p:txBody>
      </p:sp>
      <p:sp>
        <p:nvSpPr>
          <p:cNvPr id="9" name="TextBox 9"/>
          <p:cNvSpPr txBox="1"/>
          <p:nvPr/>
        </p:nvSpPr>
        <p:spPr>
          <a:xfrm>
            <a:off x="1352648" y="3475949"/>
            <a:ext cx="5720701" cy="2614969"/>
          </a:xfrm>
          <a:prstGeom prst="rect">
            <a:avLst/>
          </a:prstGeom>
        </p:spPr>
        <p:txBody>
          <a:bodyPr lIns="0" tIns="0" rIns="0" bIns="0" rtlCol="0" anchor="t">
            <a:spAutoFit/>
          </a:bodyPr>
          <a:lstStyle/>
          <a:p>
            <a:pPr algn="ctr">
              <a:lnSpc>
                <a:spcPts val="4127"/>
              </a:lnSpc>
              <a:spcBef>
                <a:spcPct val="0"/>
              </a:spcBef>
            </a:pPr>
            <a:r>
              <a:rPr lang="en-US" sz="3175">
                <a:solidFill>
                  <a:srgbClr val="100F0D"/>
                </a:solidFill>
                <a:latin typeface="Alder"/>
                <a:ea typeface="Alder"/>
                <a:cs typeface="Alder"/>
                <a:sym typeface="Alder"/>
              </a:rPr>
              <a:t>This study aims to develop sustainable energy solutions by determining the wind energy potential in the ULUKISLA region.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7AD">
                <a:alpha val="100000"/>
              </a:srgbClr>
            </a:gs>
            <a:gs pos="100000">
              <a:srgbClr val="FFA9F9">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4836901"/>
            <a:ext cx="4157087" cy="1901867"/>
          </a:xfrm>
          <a:custGeom>
            <a:avLst/>
            <a:gdLst/>
            <a:ahLst/>
            <a:cxnLst/>
            <a:rect l="l" t="t" r="r" b="b"/>
            <a:pathLst>
              <a:path w="4157087" h="1901867">
                <a:moveTo>
                  <a:pt x="0" y="0"/>
                </a:moveTo>
                <a:lnTo>
                  <a:pt x="4157087" y="0"/>
                </a:lnTo>
                <a:lnTo>
                  <a:pt x="4157087" y="1901867"/>
                </a:lnTo>
                <a:lnTo>
                  <a:pt x="0" y="1901867"/>
                </a:lnTo>
                <a:lnTo>
                  <a:pt x="0" y="0"/>
                </a:lnTo>
                <a:close/>
              </a:path>
            </a:pathLst>
          </a:custGeom>
          <a:blipFill>
            <a:blip r:embed="rId2"/>
            <a:stretch>
              <a:fillRect/>
            </a:stretch>
          </a:blipFill>
        </p:spPr>
      </p:sp>
      <p:sp>
        <p:nvSpPr>
          <p:cNvPr id="3" name="Freeform 3"/>
          <p:cNvSpPr/>
          <p:nvPr/>
        </p:nvSpPr>
        <p:spPr>
          <a:xfrm>
            <a:off x="14792071" y="2086501"/>
            <a:ext cx="3297399" cy="2324666"/>
          </a:xfrm>
          <a:custGeom>
            <a:avLst/>
            <a:gdLst/>
            <a:ahLst/>
            <a:cxnLst/>
            <a:rect l="l" t="t" r="r" b="b"/>
            <a:pathLst>
              <a:path w="3297399" h="2324666">
                <a:moveTo>
                  <a:pt x="0" y="0"/>
                </a:moveTo>
                <a:lnTo>
                  <a:pt x="3297399" y="0"/>
                </a:lnTo>
                <a:lnTo>
                  <a:pt x="3297399" y="2324666"/>
                </a:lnTo>
                <a:lnTo>
                  <a:pt x="0" y="2324666"/>
                </a:lnTo>
                <a:lnTo>
                  <a:pt x="0" y="0"/>
                </a:lnTo>
                <a:close/>
              </a:path>
            </a:pathLst>
          </a:custGeom>
          <a:blipFill>
            <a:blip r:embed="rId3"/>
            <a:stretch>
              <a:fillRect/>
            </a:stretch>
          </a:blipFill>
        </p:spPr>
      </p:sp>
      <p:sp>
        <p:nvSpPr>
          <p:cNvPr id="4" name="Freeform 4"/>
          <p:cNvSpPr/>
          <p:nvPr/>
        </p:nvSpPr>
        <p:spPr>
          <a:xfrm>
            <a:off x="12669852" y="4708500"/>
            <a:ext cx="5419618" cy="2831750"/>
          </a:xfrm>
          <a:custGeom>
            <a:avLst/>
            <a:gdLst/>
            <a:ahLst/>
            <a:cxnLst/>
            <a:rect l="l" t="t" r="r" b="b"/>
            <a:pathLst>
              <a:path w="5419618" h="2831750">
                <a:moveTo>
                  <a:pt x="0" y="0"/>
                </a:moveTo>
                <a:lnTo>
                  <a:pt x="5419618" y="0"/>
                </a:lnTo>
                <a:lnTo>
                  <a:pt x="5419618" y="2831750"/>
                </a:lnTo>
                <a:lnTo>
                  <a:pt x="0" y="2831750"/>
                </a:lnTo>
                <a:lnTo>
                  <a:pt x="0" y="0"/>
                </a:lnTo>
                <a:close/>
              </a:path>
            </a:pathLst>
          </a:custGeom>
          <a:blipFill>
            <a:blip r:embed="rId4"/>
            <a:stretch>
              <a:fillRect/>
            </a:stretch>
          </a:blipFill>
        </p:spPr>
      </p:sp>
      <p:sp>
        <p:nvSpPr>
          <p:cNvPr id="5" name="Freeform 5"/>
          <p:cNvSpPr/>
          <p:nvPr/>
        </p:nvSpPr>
        <p:spPr>
          <a:xfrm>
            <a:off x="12669852" y="7653216"/>
            <a:ext cx="5419618" cy="2559264"/>
          </a:xfrm>
          <a:custGeom>
            <a:avLst/>
            <a:gdLst/>
            <a:ahLst/>
            <a:cxnLst/>
            <a:rect l="l" t="t" r="r" b="b"/>
            <a:pathLst>
              <a:path w="5419618" h="2559264">
                <a:moveTo>
                  <a:pt x="0" y="0"/>
                </a:moveTo>
                <a:lnTo>
                  <a:pt x="5419618" y="0"/>
                </a:lnTo>
                <a:lnTo>
                  <a:pt x="5419618" y="2559264"/>
                </a:lnTo>
                <a:lnTo>
                  <a:pt x="0" y="2559264"/>
                </a:lnTo>
                <a:lnTo>
                  <a:pt x="0" y="0"/>
                </a:lnTo>
                <a:close/>
              </a:path>
            </a:pathLst>
          </a:custGeom>
          <a:blipFill>
            <a:blip r:embed="rId5"/>
            <a:stretch>
              <a:fillRect/>
            </a:stretch>
          </a:blipFill>
        </p:spPr>
      </p:sp>
      <p:sp>
        <p:nvSpPr>
          <p:cNvPr id="6" name="Freeform 6"/>
          <p:cNvSpPr/>
          <p:nvPr/>
        </p:nvSpPr>
        <p:spPr>
          <a:xfrm>
            <a:off x="8819943" y="4720170"/>
            <a:ext cx="3705941" cy="2538570"/>
          </a:xfrm>
          <a:custGeom>
            <a:avLst/>
            <a:gdLst/>
            <a:ahLst/>
            <a:cxnLst/>
            <a:rect l="l" t="t" r="r" b="b"/>
            <a:pathLst>
              <a:path w="3705941" h="2538570">
                <a:moveTo>
                  <a:pt x="0" y="0"/>
                </a:moveTo>
                <a:lnTo>
                  <a:pt x="3705941" y="0"/>
                </a:lnTo>
                <a:lnTo>
                  <a:pt x="3705941" y="2538570"/>
                </a:lnTo>
                <a:lnTo>
                  <a:pt x="0" y="2538570"/>
                </a:lnTo>
                <a:lnTo>
                  <a:pt x="0" y="0"/>
                </a:lnTo>
                <a:close/>
              </a:path>
            </a:pathLst>
          </a:custGeom>
          <a:blipFill>
            <a:blip r:embed="rId6"/>
            <a:stretch>
              <a:fillRect/>
            </a:stretch>
          </a:blipFill>
        </p:spPr>
      </p:sp>
      <p:sp>
        <p:nvSpPr>
          <p:cNvPr id="7" name="Freeform 7"/>
          <p:cNvSpPr/>
          <p:nvPr/>
        </p:nvSpPr>
        <p:spPr>
          <a:xfrm>
            <a:off x="4317729" y="4771565"/>
            <a:ext cx="4359339" cy="2435781"/>
          </a:xfrm>
          <a:custGeom>
            <a:avLst/>
            <a:gdLst/>
            <a:ahLst/>
            <a:cxnLst/>
            <a:rect l="l" t="t" r="r" b="b"/>
            <a:pathLst>
              <a:path w="4359339" h="2435781">
                <a:moveTo>
                  <a:pt x="0" y="0"/>
                </a:moveTo>
                <a:lnTo>
                  <a:pt x="4359339" y="0"/>
                </a:lnTo>
                <a:lnTo>
                  <a:pt x="4359339" y="2435780"/>
                </a:lnTo>
                <a:lnTo>
                  <a:pt x="0" y="2435780"/>
                </a:lnTo>
                <a:lnTo>
                  <a:pt x="0" y="0"/>
                </a:lnTo>
                <a:close/>
              </a:path>
            </a:pathLst>
          </a:custGeom>
          <a:blipFill>
            <a:blip r:embed="rId7"/>
            <a:stretch>
              <a:fillRect/>
            </a:stretch>
          </a:blipFill>
        </p:spPr>
      </p:sp>
      <p:sp>
        <p:nvSpPr>
          <p:cNvPr id="8" name="TextBox 8"/>
          <p:cNvSpPr txBox="1"/>
          <p:nvPr/>
        </p:nvSpPr>
        <p:spPr>
          <a:xfrm>
            <a:off x="4176683" y="169223"/>
            <a:ext cx="9934635" cy="1074480"/>
          </a:xfrm>
          <a:prstGeom prst="rect">
            <a:avLst/>
          </a:prstGeom>
        </p:spPr>
        <p:txBody>
          <a:bodyPr lIns="0" tIns="0" rIns="0" bIns="0" rtlCol="0" anchor="t">
            <a:spAutoFit/>
          </a:bodyPr>
          <a:lstStyle/>
          <a:p>
            <a:pPr algn="ctr">
              <a:lnSpc>
                <a:spcPts val="8676"/>
              </a:lnSpc>
              <a:spcBef>
                <a:spcPct val="0"/>
              </a:spcBef>
            </a:pPr>
            <a:r>
              <a:rPr lang="en-US" sz="6674">
                <a:solidFill>
                  <a:srgbClr val="737373"/>
                </a:solidFill>
                <a:latin typeface="Alder"/>
                <a:ea typeface="Alder"/>
                <a:cs typeface="Alder"/>
                <a:sym typeface="Alder"/>
              </a:rPr>
              <a:t>Key Findings and Methods</a:t>
            </a:r>
          </a:p>
        </p:txBody>
      </p:sp>
      <p:sp>
        <p:nvSpPr>
          <p:cNvPr id="9" name="TextBox 9"/>
          <p:cNvSpPr txBox="1"/>
          <p:nvPr/>
        </p:nvSpPr>
        <p:spPr>
          <a:xfrm>
            <a:off x="0" y="1854508"/>
            <a:ext cx="15166985" cy="2741026"/>
          </a:xfrm>
          <a:prstGeom prst="rect">
            <a:avLst/>
          </a:prstGeom>
        </p:spPr>
        <p:txBody>
          <a:bodyPr lIns="0" tIns="0" rIns="0" bIns="0" rtlCol="0" anchor="t">
            <a:spAutoFit/>
          </a:bodyPr>
          <a:lstStyle/>
          <a:p>
            <a:pPr algn="just">
              <a:lnSpc>
                <a:spcPts val="4577"/>
              </a:lnSpc>
            </a:pPr>
            <a:r>
              <a:rPr lang="en-US" sz="3521">
                <a:solidFill>
                  <a:srgbClr val="737373"/>
                </a:solidFill>
                <a:latin typeface="Alder"/>
                <a:ea typeface="Alder"/>
                <a:cs typeface="Alder"/>
                <a:sym typeface="Alder"/>
              </a:rPr>
              <a:t>Findings:</a:t>
            </a:r>
          </a:p>
          <a:p>
            <a:pPr algn="just">
              <a:lnSpc>
                <a:spcPts val="1508"/>
              </a:lnSpc>
            </a:pPr>
            <a:endParaRPr lang="en-US" sz="3521">
              <a:solidFill>
                <a:srgbClr val="737373"/>
              </a:solidFill>
              <a:latin typeface="Alder"/>
              <a:ea typeface="Alder"/>
              <a:cs typeface="Alder"/>
              <a:sym typeface="Alder"/>
            </a:endParaRPr>
          </a:p>
          <a:p>
            <a:pPr algn="just">
              <a:lnSpc>
                <a:spcPts val="4577"/>
              </a:lnSpc>
            </a:pPr>
            <a:r>
              <a:rPr lang="en-US" sz="3521">
                <a:solidFill>
                  <a:srgbClr val="737373"/>
                </a:solidFill>
                <a:latin typeface="Alder"/>
                <a:ea typeface="Alder"/>
                <a:cs typeface="Alder"/>
                <a:sym typeface="Alder"/>
              </a:rPr>
              <a:t>-Seasonal and temporal wind patterns were detected.</a:t>
            </a:r>
          </a:p>
          <a:p>
            <a:pPr algn="just">
              <a:lnSpc>
                <a:spcPts val="4577"/>
              </a:lnSpc>
            </a:pPr>
            <a:r>
              <a:rPr lang="en-US" sz="3521">
                <a:solidFill>
                  <a:srgbClr val="737373"/>
                </a:solidFill>
                <a:latin typeface="Alder"/>
                <a:ea typeface="Alder"/>
                <a:cs typeface="Alder"/>
                <a:sym typeface="Alder"/>
              </a:rPr>
              <a:t>-Energy potential was calculated with Weibull distribution parameters.</a:t>
            </a:r>
          </a:p>
          <a:p>
            <a:pPr algn="just">
              <a:lnSpc>
                <a:spcPts val="4577"/>
              </a:lnSpc>
            </a:pPr>
            <a:r>
              <a:rPr lang="en-US" sz="3521">
                <a:solidFill>
                  <a:srgbClr val="737373"/>
                </a:solidFill>
                <a:latin typeface="Alder"/>
                <a:ea typeface="Alder"/>
                <a:cs typeface="Alder"/>
                <a:sym typeface="Alder"/>
              </a:rPr>
              <a:t>-Variability in wind speeds revealed the need for energy storage.</a:t>
            </a:r>
          </a:p>
          <a:p>
            <a:pPr algn="just">
              <a:lnSpc>
                <a:spcPts val="1717"/>
              </a:lnSpc>
              <a:spcBef>
                <a:spcPct val="0"/>
              </a:spcBef>
            </a:pPr>
            <a:endParaRPr lang="en-US" sz="3521">
              <a:solidFill>
                <a:srgbClr val="737373"/>
              </a:solidFill>
              <a:latin typeface="Alder"/>
              <a:ea typeface="Alder"/>
              <a:cs typeface="Alder"/>
              <a:sym typeface="Alder"/>
            </a:endParaRPr>
          </a:p>
        </p:txBody>
      </p:sp>
      <p:sp>
        <p:nvSpPr>
          <p:cNvPr id="10" name="TextBox 10"/>
          <p:cNvSpPr txBox="1"/>
          <p:nvPr/>
        </p:nvSpPr>
        <p:spPr>
          <a:xfrm>
            <a:off x="0" y="6951560"/>
            <a:ext cx="10798490" cy="3335440"/>
          </a:xfrm>
          <a:prstGeom prst="rect">
            <a:avLst/>
          </a:prstGeom>
        </p:spPr>
        <p:txBody>
          <a:bodyPr lIns="0" tIns="0" rIns="0" bIns="0" rtlCol="0" anchor="t">
            <a:spAutoFit/>
          </a:bodyPr>
          <a:lstStyle/>
          <a:p>
            <a:pPr algn="l">
              <a:lnSpc>
                <a:spcPts val="1946"/>
              </a:lnSpc>
            </a:pPr>
            <a:endParaRPr/>
          </a:p>
          <a:p>
            <a:pPr algn="l">
              <a:lnSpc>
                <a:spcPts val="4471"/>
              </a:lnSpc>
            </a:pPr>
            <a:r>
              <a:rPr lang="en-US" sz="3439">
                <a:solidFill>
                  <a:srgbClr val="737373"/>
                </a:solidFill>
                <a:latin typeface="Alder"/>
                <a:ea typeface="Alder"/>
                <a:cs typeface="Alder"/>
                <a:sym typeface="Alder"/>
              </a:rPr>
              <a:t>Methods:</a:t>
            </a:r>
          </a:p>
          <a:p>
            <a:pPr algn="ctr">
              <a:lnSpc>
                <a:spcPts val="2187"/>
              </a:lnSpc>
            </a:pPr>
            <a:endParaRPr lang="en-US" sz="3439">
              <a:solidFill>
                <a:srgbClr val="737373"/>
              </a:solidFill>
              <a:latin typeface="Alder"/>
              <a:ea typeface="Alder"/>
              <a:cs typeface="Alder"/>
              <a:sym typeface="Alder"/>
            </a:endParaRPr>
          </a:p>
          <a:p>
            <a:pPr algn="l">
              <a:lnSpc>
                <a:spcPts val="4471"/>
              </a:lnSpc>
            </a:pPr>
            <a:r>
              <a:rPr lang="en-US" sz="3439">
                <a:solidFill>
                  <a:srgbClr val="737373"/>
                </a:solidFill>
                <a:latin typeface="Alder"/>
                <a:ea typeface="Alder"/>
                <a:cs typeface="Alder"/>
                <a:sym typeface="Alder"/>
              </a:rPr>
              <a:t>-Data cleaning with ARIMA and IQR techniques.</a:t>
            </a:r>
          </a:p>
          <a:p>
            <a:pPr algn="l">
              <a:lnSpc>
                <a:spcPts val="4471"/>
              </a:lnSpc>
            </a:pPr>
            <a:r>
              <a:rPr lang="en-US" sz="3439">
                <a:solidFill>
                  <a:srgbClr val="737373"/>
                </a:solidFill>
                <a:latin typeface="Alder"/>
                <a:ea typeface="Alder"/>
                <a:cs typeface="Alder"/>
                <a:sym typeface="Alder"/>
              </a:rPr>
              <a:t>-Clustering wind speeds with K-Means and DBSCAN.</a:t>
            </a:r>
          </a:p>
          <a:p>
            <a:pPr algn="l">
              <a:lnSpc>
                <a:spcPts val="4471"/>
              </a:lnSpc>
              <a:spcBef>
                <a:spcPct val="0"/>
              </a:spcBef>
            </a:pPr>
            <a:r>
              <a:rPr lang="en-US" sz="3439">
                <a:solidFill>
                  <a:srgbClr val="737373"/>
                </a:solidFill>
                <a:latin typeface="Alder"/>
                <a:ea typeface="Alder"/>
                <a:cs typeface="Alder"/>
                <a:sym typeface="Alder"/>
              </a:rPr>
              <a:t>-Future wind speed predictions were made with LSTM models.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97B2">
                <a:alpha val="100000"/>
              </a:srgbClr>
            </a:gs>
            <a:gs pos="100000">
              <a:srgbClr val="7ED957">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5330" y="4892085"/>
            <a:ext cx="4691198" cy="2222455"/>
          </a:xfrm>
          <a:custGeom>
            <a:avLst/>
            <a:gdLst/>
            <a:ahLst/>
            <a:cxnLst/>
            <a:rect l="l" t="t" r="r" b="b"/>
            <a:pathLst>
              <a:path w="4691198" h="2222455">
                <a:moveTo>
                  <a:pt x="0" y="0"/>
                </a:moveTo>
                <a:lnTo>
                  <a:pt x="4691198" y="0"/>
                </a:lnTo>
                <a:lnTo>
                  <a:pt x="4691198" y="2222455"/>
                </a:lnTo>
                <a:lnTo>
                  <a:pt x="0" y="2222455"/>
                </a:lnTo>
                <a:lnTo>
                  <a:pt x="0" y="0"/>
                </a:lnTo>
                <a:close/>
              </a:path>
            </a:pathLst>
          </a:custGeom>
          <a:blipFill>
            <a:blip r:embed="rId2"/>
            <a:stretch>
              <a:fillRect/>
            </a:stretch>
          </a:blipFill>
        </p:spPr>
      </p:sp>
      <p:sp>
        <p:nvSpPr>
          <p:cNvPr id="3" name="Freeform 3"/>
          <p:cNvSpPr/>
          <p:nvPr/>
        </p:nvSpPr>
        <p:spPr>
          <a:xfrm>
            <a:off x="205330" y="7396031"/>
            <a:ext cx="4419720" cy="2486093"/>
          </a:xfrm>
          <a:custGeom>
            <a:avLst/>
            <a:gdLst/>
            <a:ahLst/>
            <a:cxnLst/>
            <a:rect l="l" t="t" r="r" b="b"/>
            <a:pathLst>
              <a:path w="4419720" h="2486093">
                <a:moveTo>
                  <a:pt x="0" y="0"/>
                </a:moveTo>
                <a:lnTo>
                  <a:pt x="4419720" y="0"/>
                </a:lnTo>
                <a:lnTo>
                  <a:pt x="4419720" y="2486093"/>
                </a:lnTo>
                <a:lnTo>
                  <a:pt x="0" y="2486093"/>
                </a:lnTo>
                <a:lnTo>
                  <a:pt x="0" y="0"/>
                </a:lnTo>
                <a:close/>
              </a:path>
            </a:pathLst>
          </a:custGeom>
          <a:blipFill>
            <a:blip r:embed="rId3"/>
            <a:stretch>
              <a:fillRect/>
            </a:stretch>
          </a:blipFill>
        </p:spPr>
      </p:sp>
      <p:sp>
        <p:nvSpPr>
          <p:cNvPr id="4" name="Freeform 4"/>
          <p:cNvSpPr/>
          <p:nvPr/>
        </p:nvSpPr>
        <p:spPr>
          <a:xfrm>
            <a:off x="12679156" y="4648241"/>
            <a:ext cx="4294477" cy="2415643"/>
          </a:xfrm>
          <a:custGeom>
            <a:avLst/>
            <a:gdLst/>
            <a:ahLst/>
            <a:cxnLst/>
            <a:rect l="l" t="t" r="r" b="b"/>
            <a:pathLst>
              <a:path w="4294477" h="2415643">
                <a:moveTo>
                  <a:pt x="0" y="0"/>
                </a:moveTo>
                <a:lnTo>
                  <a:pt x="4294477" y="0"/>
                </a:lnTo>
                <a:lnTo>
                  <a:pt x="4294477" y="2415644"/>
                </a:lnTo>
                <a:lnTo>
                  <a:pt x="0" y="2415644"/>
                </a:lnTo>
                <a:lnTo>
                  <a:pt x="0" y="0"/>
                </a:lnTo>
                <a:close/>
              </a:path>
            </a:pathLst>
          </a:custGeom>
          <a:blipFill>
            <a:blip r:embed="rId4"/>
            <a:stretch>
              <a:fillRect/>
            </a:stretch>
          </a:blipFill>
        </p:spPr>
      </p:sp>
      <p:sp>
        <p:nvSpPr>
          <p:cNvPr id="5" name="Freeform 5"/>
          <p:cNvSpPr/>
          <p:nvPr/>
        </p:nvSpPr>
        <p:spPr>
          <a:xfrm>
            <a:off x="8072360" y="4648241"/>
            <a:ext cx="3696822" cy="2897385"/>
          </a:xfrm>
          <a:custGeom>
            <a:avLst/>
            <a:gdLst/>
            <a:ahLst/>
            <a:cxnLst/>
            <a:rect l="l" t="t" r="r" b="b"/>
            <a:pathLst>
              <a:path w="3696822" h="2897385">
                <a:moveTo>
                  <a:pt x="0" y="0"/>
                </a:moveTo>
                <a:lnTo>
                  <a:pt x="3696822" y="0"/>
                </a:lnTo>
                <a:lnTo>
                  <a:pt x="3696822" y="2897385"/>
                </a:lnTo>
                <a:lnTo>
                  <a:pt x="0" y="2897385"/>
                </a:lnTo>
                <a:lnTo>
                  <a:pt x="0" y="0"/>
                </a:lnTo>
                <a:close/>
              </a:path>
            </a:pathLst>
          </a:custGeom>
          <a:blipFill>
            <a:blip r:embed="rId5"/>
            <a:stretch>
              <a:fillRect/>
            </a:stretch>
          </a:blipFill>
        </p:spPr>
      </p:sp>
      <p:sp>
        <p:nvSpPr>
          <p:cNvPr id="6" name="TextBox 6"/>
          <p:cNvSpPr txBox="1"/>
          <p:nvPr/>
        </p:nvSpPr>
        <p:spPr>
          <a:xfrm>
            <a:off x="494854" y="410719"/>
            <a:ext cx="17298293" cy="1033951"/>
          </a:xfrm>
          <a:prstGeom prst="rect">
            <a:avLst/>
          </a:prstGeom>
        </p:spPr>
        <p:txBody>
          <a:bodyPr lIns="0" tIns="0" rIns="0" bIns="0" rtlCol="0" anchor="t">
            <a:spAutoFit/>
          </a:bodyPr>
          <a:lstStyle/>
          <a:p>
            <a:pPr algn="ctr">
              <a:lnSpc>
                <a:spcPts val="8237"/>
              </a:lnSpc>
              <a:spcBef>
                <a:spcPct val="0"/>
              </a:spcBef>
            </a:pPr>
            <a:r>
              <a:rPr lang="en-US" sz="6336">
                <a:solidFill>
                  <a:srgbClr val="000000"/>
                </a:solidFill>
                <a:latin typeface="Alder"/>
                <a:ea typeface="Alder"/>
                <a:cs typeface="Alder"/>
                <a:sym typeface="Alder"/>
              </a:rPr>
              <a:t>Applications, Limitations, and Recommendations</a:t>
            </a:r>
          </a:p>
        </p:txBody>
      </p:sp>
      <p:sp>
        <p:nvSpPr>
          <p:cNvPr id="7" name="TextBox 7"/>
          <p:cNvSpPr txBox="1"/>
          <p:nvPr/>
        </p:nvSpPr>
        <p:spPr>
          <a:xfrm>
            <a:off x="286027" y="1834110"/>
            <a:ext cx="9280798" cy="2866956"/>
          </a:xfrm>
          <a:prstGeom prst="rect">
            <a:avLst/>
          </a:prstGeom>
        </p:spPr>
        <p:txBody>
          <a:bodyPr lIns="0" tIns="0" rIns="0" bIns="0" rtlCol="0" anchor="t">
            <a:spAutoFit/>
          </a:bodyPr>
          <a:lstStyle/>
          <a:p>
            <a:pPr algn="l">
              <a:lnSpc>
                <a:spcPts val="3899"/>
              </a:lnSpc>
            </a:pPr>
            <a:r>
              <a:rPr lang="en-US" sz="2999">
                <a:solidFill>
                  <a:srgbClr val="000000"/>
                </a:solidFill>
                <a:latin typeface="Alder"/>
                <a:ea typeface="Alder"/>
                <a:cs typeface="Alder"/>
                <a:sym typeface="Alder"/>
              </a:rPr>
              <a:t>Applications:</a:t>
            </a:r>
          </a:p>
          <a:p>
            <a:pPr algn="l">
              <a:lnSpc>
                <a:spcPts val="2339"/>
              </a:lnSpc>
            </a:pPr>
            <a:endParaRPr lang="en-US" sz="2999">
              <a:solidFill>
                <a:srgbClr val="000000"/>
              </a:solidFill>
              <a:latin typeface="Alder"/>
              <a:ea typeface="Alder"/>
              <a:cs typeface="Alder"/>
              <a:sym typeface="Alder"/>
            </a:endParaRPr>
          </a:p>
          <a:p>
            <a:pPr algn="l">
              <a:lnSpc>
                <a:spcPts val="3899"/>
              </a:lnSpc>
            </a:pPr>
            <a:r>
              <a:rPr lang="en-US" sz="2999">
                <a:solidFill>
                  <a:srgbClr val="000000"/>
                </a:solidFill>
                <a:latin typeface="Alder"/>
                <a:ea typeface="Alder"/>
                <a:cs typeface="Alder"/>
                <a:sym typeface="Alder"/>
              </a:rPr>
              <a:t>-Data-driven solutions were offered for turbine placement strategies and energy production planning.</a:t>
            </a:r>
          </a:p>
          <a:p>
            <a:pPr algn="l">
              <a:lnSpc>
                <a:spcPts val="3899"/>
              </a:lnSpc>
            </a:pPr>
            <a:r>
              <a:rPr lang="en-US" sz="2999">
                <a:solidFill>
                  <a:srgbClr val="000000"/>
                </a:solidFill>
                <a:latin typeface="Alder"/>
                <a:ea typeface="Alder"/>
                <a:cs typeface="Alder"/>
                <a:sym typeface="Alder"/>
              </a:rPr>
              <a:t>-Guidance for sustainable energy incentives was provided for policy makers.</a:t>
            </a:r>
          </a:p>
          <a:p>
            <a:pPr algn="l">
              <a:lnSpc>
                <a:spcPts val="910"/>
              </a:lnSpc>
              <a:spcBef>
                <a:spcPct val="0"/>
              </a:spcBef>
            </a:pPr>
            <a:endParaRPr lang="en-US" sz="2999">
              <a:solidFill>
                <a:srgbClr val="000000"/>
              </a:solidFill>
              <a:latin typeface="Alder"/>
              <a:ea typeface="Alder"/>
              <a:cs typeface="Alder"/>
              <a:sym typeface="Alder"/>
            </a:endParaRPr>
          </a:p>
        </p:txBody>
      </p:sp>
      <p:sp>
        <p:nvSpPr>
          <p:cNvPr id="8" name="TextBox 8"/>
          <p:cNvSpPr txBox="1"/>
          <p:nvPr/>
        </p:nvSpPr>
        <p:spPr>
          <a:xfrm>
            <a:off x="10449743" y="2241746"/>
            <a:ext cx="7692464" cy="2051685"/>
          </a:xfrm>
          <a:prstGeom prst="rect">
            <a:avLst/>
          </a:prstGeom>
        </p:spPr>
        <p:txBody>
          <a:bodyPr lIns="0" tIns="0" rIns="0" bIns="0" rtlCol="0" anchor="t">
            <a:spAutoFit/>
          </a:bodyPr>
          <a:lstStyle/>
          <a:p>
            <a:pPr algn="l">
              <a:lnSpc>
                <a:spcPts val="3509"/>
              </a:lnSpc>
            </a:pPr>
            <a:r>
              <a:rPr lang="en-US" sz="2699">
                <a:solidFill>
                  <a:srgbClr val="000000"/>
                </a:solidFill>
                <a:latin typeface="Alder"/>
                <a:ea typeface="Alder"/>
                <a:cs typeface="Alder"/>
                <a:sym typeface="Alder"/>
              </a:rPr>
              <a:t>Limitations:</a:t>
            </a:r>
          </a:p>
          <a:p>
            <a:pPr algn="l">
              <a:lnSpc>
                <a:spcPts val="2340"/>
              </a:lnSpc>
            </a:pPr>
            <a:endParaRPr lang="en-US" sz="2699">
              <a:solidFill>
                <a:srgbClr val="000000"/>
              </a:solidFill>
              <a:latin typeface="Alder"/>
              <a:ea typeface="Alder"/>
              <a:cs typeface="Alder"/>
              <a:sym typeface="Alder"/>
            </a:endParaRPr>
          </a:p>
          <a:p>
            <a:pPr algn="l">
              <a:lnSpc>
                <a:spcPts val="3509"/>
              </a:lnSpc>
            </a:pPr>
            <a:r>
              <a:rPr lang="en-US" sz="2699">
                <a:solidFill>
                  <a:srgbClr val="000000"/>
                </a:solidFill>
                <a:latin typeface="Alder"/>
                <a:ea typeface="Alder"/>
                <a:cs typeface="Alder"/>
                <a:sym typeface="Alder"/>
              </a:rPr>
              <a:t>-The study is based only on local data.</a:t>
            </a:r>
          </a:p>
          <a:p>
            <a:pPr algn="l">
              <a:lnSpc>
                <a:spcPts val="3509"/>
              </a:lnSpc>
            </a:pPr>
            <a:r>
              <a:rPr lang="en-US" sz="2699">
                <a:solidFill>
                  <a:srgbClr val="000000"/>
                </a:solidFill>
                <a:latin typeface="Alder"/>
                <a:ea typeface="Alder"/>
                <a:cs typeface="Alder"/>
                <a:sym typeface="Alder"/>
              </a:rPr>
              <a:t>-Economic feasibility analyzes are not included.</a:t>
            </a:r>
          </a:p>
          <a:p>
            <a:pPr algn="l">
              <a:lnSpc>
                <a:spcPts val="3509"/>
              </a:lnSpc>
              <a:spcBef>
                <a:spcPct val="0"/>
              </a:spcBef>
            </a:pPr>
            <a:endParaRPr lang="en-US" sz="2699">
              <a:solidFill>
                <a:srgbClr val="000000"/>
              </a:solidFill>
              <a:latin typeface="Alder"/>
              <a:ea typeface="Alder"/>
              <a:cs typeface="Alder"/>
              <a:sym typeface="Alder"/>
            </a:endParaRPr>
          </a:p>
        </p:txBody>
      </p:sp>
      <p:sp>
        <p:nvSpPr>
          <p:cNvPr id="9" name="TextBox 9"/>
          <p:cNvSpPr txBox="1"/>
          <p:nvPr/>
        </p:nvSpPr>
        <p:spPr>
          <a:xfrm>
            <a:off x="6670438" y="7859951"/>
            <a:ext cx="10443885" cy="2352675"/>
          </a:xfrm>
          <a:prstGeom prst="rect">
            <a:avLst/>
          </a:prstGeom>
        </p:spPr>
        <p:txBody>
          <a:bodyPr lIns="0" tIns="0" rIns="0" bIns="0" rtlCol="0" anchor="t">
            <a:spAutoFit/>
          </a:bodyPr>
          <a:lstStyle/>
          <a:p>
            <a:pPr algn="just">
              <a:lnSpc>
                <a:spcPts val="3509"/>
              </a:lnSpc>
            </a:pPr>
            <a:r>
              <a:rPr lang="en-US" sz="2699">
                <a:solidFill>
                  <a:srgbClr val="000000"/>
                </a:solidFill>
                <a:latin typeface="Alder"/>
                <a:ea typeface="Alder"/>
                <a:cs typeface="Alder"/>
                <a:sym typeface="Alder"/>
              </a:rPr>
              <a:t>Suggestions:</a:t>
            </a:r>
          </a:p>
          <a:p>
            <a:pPr algn="just">
              <a:lnSpc>
                <a:spcPts val="2340"/>
              </a:lnSpc>
            </a:pPr>
            <a:endParaRPr lang="en-US" sz="2699">
              <a:solidFill>
                <a:srgbClr val="000000"/>
              </a:solidFill>
              <a:latin typeface="Alder"/>
              <a:ea typeface="Alder"/>
              <a:cs typeface="Alder"/>
              <a:sym typeface="Alder"/>
            </a:endParaRPr>
          </a:p>
          <a:p>
            <a:pPr algn="just">
              <a:lnSpc>
                <a:spcPts val="3509"/>
              </a:lnSpc>
            </a:pPr>
            <a:r>
              <a:rPr lang="en-US" sz="2699">
                <a:solidFill>
                  <a:srgbClr val="000000"/>
                </a:solidFill>
                <a:latin typeface="Alder"/>
                <a:ea typeface="Alder"/>
                <a:cs typeface="Alder"/>
                <a:sym typeface="Alder"/>
              </a:rPr>
              <a:t>-Improving analytics with larger data sets and real-time IoT systems.</a:t>
            </a:r>
          </a:p>
          <a:p>
            <a:pPr algn="just">
              <a:lnSpc>
                <a:spcPts val="3509"/>
              </a:lnSpc>
            </a:pPr>
            <a:r>
              <a:rPr lang="en-US" sz="2699">
                <a:solidFill>
                  <a:srgbClr val="000000"/>
                </a:solidFill>
                <a:latin typeface="Alder"/>
                <a:ea typeface="Alder"/>
                <a:cs typeface="Alder"/>
                <a:sym typeface="Alder"/>
              </a:rPr>
              <a:t>-Integration of hybrid modeling and economic evaluations.</a:t>
            </a:r>
          </a:p>
          <a:p>
            <a:pPr algn="just">
              <a:lnSpc>
                <a:spcPts val="2340"/>
              </a:lnSpc>
              <a:spcBef>
                <a:spcPct val="0"/>
              </a:spcBef>
            </a:pPr>
            <a:endParaRPr lang="en-US" sz="2699">
              <a:solidFill>
                <a:srgbClr val="000000"/>
              </a:solidFill>
              <a:latin typeface="Alder"/>
              <a:ea typeface="Alder"/>
              <a:cs typeface="Alder"/>
              <a:sym typeface="Alde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394663" y="3897653"/>
            <a:ext cx="15498674" cy="2234520"/>
          </a:xfrm>
          <a:prstGeom prst="rect">
            <a:avLst/>
          </a:prstGeom>
        </p:spPr>
        <p:txBody>
          <a:bodyPr lIns="0" tIns="0" rIns="0" bIns="0" rtlCol="0" anchor="t">
            <a:spAutoFit/>
          </a:bodyPr>
          <a:lstStyle/>
          <a:p>
            <a:pPr algn="ctr">
              <a:lnSpc>
                <a:spcPts val="18255"/>
              </a:lnSpc>
            </a:pPr>
            <a:r>
              <a:rPr lang="en-US" sz="13039">
                <a:solidFill>
                  <a:srgbClr val="D9D9D9"/>
                </a:solidFill>
                <a:latin typeface="Alder"/>
                <a:ea typeface="Alder"/>
                <a:cs typeface="Alder"/>
                <a:sym typeface="Alder"/>
              </a:rPr>
              <a:t>Thanks For Listening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grpSp>
        <p:nvGrpSpPr>
          <p:cNvPr id="3" name="Group 3"/>
          <p:cNvGrpSpPr/>
          <p:nvPr/>
        </p:nvGrpSpPr>
        <p:grpSpPr>
          <a:xfrm>
            <a:off x="13662994" y="337474"/>
            <a:ext cx="4296549" cy="9570246"/>
            <a:chOff x="0" y="0"/>
            <a:chExt cx="1131601" cy="2520559"/>
          </a:xfrm>
        </p:grpSpPr>
        <p:sp>
          <p:nvSpPr>
            <p:cNvPr id="4" name="Freeform 4"/>
            <p:cNvSpPr/>
            <p:nvPr/>
          </p:nvSpPr>
          <p:spPr>
            <a:xfrm>
              <a:off x="0" y="0"/>
              <a:ext cx="1131601" cy="2520559"/>
            </a:xfrm>
            <a:custGeom>
              <a:avLst/>
              <a:gdLst/>
              <a:ahLst/>
              <a:cxnLst/>
              <a:rect l="l" t="t" r="r" b="b"/>
              <a:pathLst>
                <a:path w="1131601" h="2520559">
                  <a:moveTo>
                    <a:pt x="0" y="0"/>
                  </a:moveTo>
                  <a:lnTo>
                    <a:pt x="1131601" y="0"/>
                  </a:lnTo>
                  <a:lnTo>
                    <a:pt x="1131601" y="2520559"/>
                  </a:lnTo>
                  <a:lnTo>
                    <a:pt x="0" y="2520559"/>
                  </a:lnTo>
                  <a:close/>
                </a:path>
              </a:pathLst>
            </a:custGeom>
            <a:solidFill>
              <a:srgbClr val="CCCCCC"/>
            </a:solidFill>
          </p:spPr>
        </p:sp>
        <p:sp>
          <p:nvSpPr>
            <p:cNvPr id="5" name="TextBox 5"/>
            <p:cNvSpPr txBox="1"/>
            <p:nvPr/>
          </p:nvSpPr>
          <p:spPr>
            <a:xfrm>
              <a:off x="0" y="-28575"/>
              <a:ext cx="1131601" cy="2549134"/>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2142191" y="4828880"/>
            <a:ext cx="9752965" cy="1032847"/>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4"/>
            <a:stretch>
              <a:fillRect t="-86495"/>
            </a:stretch>
          </a:blipFill>
        </p:spPr>
      </p:sp>
      <p:grpSp>
        <p:nvGrpSpPr>
          <p:cNvPr id="7" name="Group 7"/>
          <p:cNvGrpSpPr/>
          <p:nvPr/>
        </p:nvGrpSpPr>
        <p:grpSpPr>
          <a:xfrm>
            <a:off x="-420314" y="2396180"/>
            <a:ext cx="10812158" cy="7814643"/>
            <a:chOff x="0" y="0"/>
            <a:chExt cx="4142605" cy="2994128"/>
          </a:xfrm>
        </p:grpSpPr>
        <p:sp>
          <p:nvSpPr>
            <p:cNvPr id="8" name="Freeform 8"/>
            <p:cNvSpPr/>
            <p:nvPr/>
          </p:nvSpPr>
          <p:spPr>
            <a:xfrm>
              <a:off x="0" y="0"/>
              <a:ext cx="4142605" cy="2994128"/>
            </a:xfrm>
            <a:custGeom>
              <a:avLst/>
              <a:gdLst/>
              <a:ahLst/>
              <a:cxnLst/>
              <a:rect l="l" t="t" r="r" b="b"/>
              <a:pathLst>
                <a:path w="4142605" h="2994128">
                  <a:moveTo>
                    <a:pt x="0" y="0"/>
                  </a:moveTo>
                  <a:lnTo>
                    <a:pt x="4142605" y="0"/>
                  </a:lnTo>
                  <a:lnTo>
                    <a:pt x="4142605" y="2994128"/>
                  </a:lnTo>
                  <a:lnTo>
                    <a:pt x="0" y="2994128"/>
                  </a:lnTo>
                  <a:close/>
                </a:path>
              </a:pathLst>
            </a:custGeom>
            <a:solidFill>
              <a:srgbClr val="F2F4F5"/>
            </a:solidFill>
          </p:spPr>
        </p:sp>
        <p:sp>
          <p:nvSpPr>
            <p:cNvPr id="9" name="TextBox 9"/>
            <p:cNvSpPr txBox="1"/>
            <p:nvPr/>
          </p:nvSpPr>
          <p:spPr>
            <a:xfrm>
              <a:off x="0" y="-28575"/>
              <a:ext cx="4142605" cy="3022703"/>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2142191" y="7210022"/>
            <a:ext cx="9752965" cy="1032847"/>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4"/>
            <a:stretch>
              <a:fillRect t="-86495"/>
            </a:stretch>
          </a:blipFill>
        </p:spPr>
      </p:sp>
      <p:sp>
        <p:nvSpPr>
          <p:cNvPr id="11" name="Freeform 11"/>
          <p:cNvSpPr/>
          <p:nvPr/>
        </p:nvSpPr>
        <p:spPr>
          <a:xfrm>
            <a:off x="10758785" y="337474"/>
            <a:ext cx="7200757" cy="9336301"/>
          </a:xfrm>
          <a:custGeom>
            <a:avLst/>
            <a:gdLst/>
            <a:ahLst/>
            <a:cxnLst/>
            <a:rect l="l" t="t" r="r" b="b"/>
            <a:pathLst>
              <a:path w="7200757" h="9336301">
                <a:moveTo>
                  <a:pt x="0" y="0"/>
                </a:moveTo>
                <a:lnTo>
                  <a:pt x="7200758" y="0"/>
                </a:lnTo>
                <a:lnTo>
                  <a:pt x="7200758" y="9336301"/>
                </a:lnTo>
                <a:lnTo>
                  <a:pt x="0" y="9336301"/>
                </a:lnTo>
                <a:lnTo>
                  <a:pt x="0" y="0"/>
                </a:lnTo>
                <a:close/>
              </a:path>
            </a:pathLst>
          </a:custGeom>
          <a:blipFill>
            <a:blip r:embed="rId5"/>
            <a:stretch>
              <a:fillRect l="-76555" r="-18417"/>
            </a:stretch>
          </a:blipFill>
        </p:spPr>
      </p:sp>
      <p:sp>
        <p:nvSpPr>
          <p:cNvPr id="12" name="TextBox 12"/>
          <p:cNvSpPr txBox="1"/>
          <p:nvPr/>
        </p:nvSpPr>
        <p:spPr>
          <a:xfrm>
            <a:off x="724738" y="709838"/>
            <a:ext cx="10034047" cy="1686342"/>
          </a:xfrm>
          <a:prstGeom prst="rect">
            <a:avLst/>
          </a:prstGeom>
        </p:spPr>
        <p:txBody>
          <a:bodyPr lIns="0" tIns="0" rIns="0" bIns="0" rtlCol="0" anchor="t">
            <a:spAutoFit/>
          </a:bodyPr>
          <a:lstStyle/>
          <a:p>
            <a:pPr algn="l">
              <a:lnSpc>
                <a:spcPts val="13774"/>
              </a:lnSpc>
            </a:pPr>
            <a:r>
              <a:rPr lang="en-US" sz="9981" b="1" spc="978">
                <a:solidFill>
                  <a:srgbClr val="231F20"/>
                </a:solidFill>
                <a:latin typeface="Oswald Bold"/>
                <a:ea typeface="Oswald Bold"/>
                <a:cs typeface="Oswald Bold"/>
                <a:sym typeface="Oswald Bold"/>
              </a:rPr>
              <a:t> INTRODUCTION</a:t>
            </a:r>
          </a:p>
        </p:txBody>
      </p:sp>
      <p:sp>
        <p:nvSpPr>
          <p:cNvPr id="13" name="TextBox 13"/>
          <p:cNvSpPr txBox="1"/>
          <p:nvPr/>
        </p:nvSpPr>
        <p:spPr>
          <a:xfrm>
            <a:off x="420539" y="2568395"/>
            <a:ext cx="9198167" cy="7642429"/>
          </a:xfrm>
          <a:prstGeom prst="rect">
            <a:avLst/>
          </a:prstGeom>
        </p:spPr>
        <p:txBody>
          <a:bodyPr lIns="0" tIns="0" rIns="0" bIns="0" rtlCol="0" anchor="t">
            <a:spAutoFit/>
          </a:bodyPr>
          <a:lstStyle/>
          <a:p>
            <a:pPr marL="685304" lvl="1" indent="-342652" algn="l">
              <a:lnSpc>
                <a:spcPts val="4380"/>
              </a:lnSpc>
              <a:buFont typeface="Arial"/>
              <a:buChar char="•"/>
            </a:pPr>
            <a:r>
              <a:rPr lang="en-US" sz="3174" b="1" spc="311">
                <a:solidFill>
                  <a:srgbClr val="231F20"/>
                </a:solidFill>
                <a:latin typeface="Times New Roman Bold"/>
                <a:ea typeface="Times New Roman Bold"/>
                <a:cs typeface="Times New Roman Bold"/>
                <a:sym typeface="Times New Roman Bold"/>
              </a:rPr>
              <a:t>Wind energy is highly sensitive to wind velocity.</a:t>
            </a:r>
          </a:p>
          <a:p>
            <a:pPr algn="l">
              <a:lnSpc>
                <a:spcPts val="4380"/>
              </a:lnSpc>
            </a:pPr>
            <a:endParaRPr lang="en-US" sz="3174" b="1" spc="311">
              <a:solidFill>
                <a:srgbClr val="231F20"/>
              </a:solidFill>
              <a:latin typeface="Times New Roman Bold"/>
              <a:ea typeface="Times New Roman Bold"/>
              <a:cs typeface="Times New Roman Bold"/>
              <a:sym typeface="Times New Roman Bold"/>
            </a:endParaRPr>
          </a:p>
          <a:p>
            <a:pPr marL="685304" lvl="1" indent="-342652" algn="l">
              <a:lnSpc>
                <a:spcPts val="4380"/>
              </a:lnSpc>
              <a:buFont typeface="Arial"/>
              <a:buChar char="•"/>
            </a:pPr>
            <a:r>
              <a:rPr lang="en-US" sz="3174" b="1" spc="311">
                <a:solidFill>
                  <a:srgbClr val="231F20"/>
                </a:solidFill>
                <a:latin typeface="Times New Roman Bold"/>
                <a:ea typeface="Times New Roman Bold"/>
                <a:cs typeface="Times New Roman Bold"/>
                <a:sym typeface="Times New Roman Bold"/>
              </a:rPr>
              <a:t>The energy produced by a wind turbine scales with the cube of wind velocity.</a:t>
            </a:r>
          </a:p>
          <a:p>
            <a:pPr algn="l">
              <a:lnSpc>
                <a:spcPts val="4380"/>
              </a:lnSpc>
            </a:pPr>
            <a:endParaRPr lang="en-US" sz="3174" b="1" spc="311">
              <a:solidFill>
                <a:srgbClr val="231F20"/>
              </a:solidFill>
              <a:latin typeface="Times New Roman Bold"/>
              <a:ea typeface="Times New Roman Bold"/>
              <a:cs typeface="Times New Roman Bold"/>
              <a:sym typeface="Times New Roman Bold"/>
            </a:endParaRPr>
          </a:p>
          <a:p>
            <a:pPr marL="685304" lvl="1" indent="-342652" algn="l">
              <a:lnSpc>
                <a:spcPts val="4380"/>
              </a:lnSpc>
              <a:buFont typeface="Arial"/>
              <a:buChar char="•"/>
            </a:pPr>
            <a:r>
              <a:rPr lang="en-US" sz="3174" b="1" spc="311">
                <a:solidFill>
                  <a:srgbClr val="231F20"/>
                </a:solidFill>
                <a:latin typeface="Times New Roman Bold"/>
                <a:ea typeface="Times New Roman Bold"/>
                <a:cs typeface="Times New Roman Bold"/>
                <a:sym typeface="Times New Roman Bold"/>
              </a:rPr>
              <a:t>Therefore, wind speed analysis is critical for evaluating energy projects.</a:t>
            </a:r>
          </a:p>
          <a:p>
            <a:pPr algn="l">
              <a:lnSpc>
                <a:spcPts val="4380"/>
              </a:lnSpc>
            </a:pPr>
            <a:endParaRPr lang="en-US" sz="3174" b="1" spc="311">
              <a:solidFill>
                <a:srgbClr val="231F20"/>
              </a:solidFill>
              <a:latin typeface="Times New Roman Bold"/>
              <a:ea typeface="Times New Roman Bold"/>
              <a:cs typeface="Times New Roman Bold"/>
              <a:sym typeface="Times New Roman Bold"/>
            </a:endParaRPr>
          </a:p>
          <a:p>
            <a:pPr marL="685304" lvl="1" indent="-342652" algn="l">
              <a:lnSpc>
                <a:spcPts val="4380"/>
              </a:lnSpc>
              <a:spcBef>
                <a:spcPct val="0"/>
              </a:spcBef>
              <a:buFont typeface="Arial"/>
              <a:buChar char="•"/>
            </a:pPr>
            <a:r>
              <a:rPr lang="en-US" sz="3174" b="1" spc="311">
                <a:solidFill>
                  <a:srgbClr val="231F20"/>
                </a:solidFill>
                <a:latin typeface="Times New Roman Bold"/>
                <a:ea typeface="Times New Roman Bold"/>
                <a:cs typeface="Times New Roman Bold"/>
                <a:sym typeface="Times New Roman Bold"/>
              </a:rPr>
              <a:t>ULUKISLA region data is influenced by factors like atmospheric pressure, temperature, and geographical conditions.</a:t>
            </a:r>
          </a:p>
          <a:p>
            <a:pPr marL="0" lvl="0" indent="0" algn="l">
              <a:lnSpc>
                <a:spcPts val="4004"/>
              </a:lnSpc>
              <a:spcBef>
                <a:spcPct val="0"/>
              </a:spcBef>
            </a:pPr>
            <a:endParaRPr lang="en-US" sz="3174" b="1" spc="311">
              <a:solidFill>
                <a:srgbClr val="231F20"/>
              </a:solidFill>
              <a:latin typeface="Times New Roman Bold"/>
              <a:ea typeface="Times New Roman Bold"/>
              <a:cs typeface="Times New Roman Bold"/>
              <a:sym typeface="Times New Roman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63659" y="6071953"/>
            <a:ext cx="960682" cy="1052540"/>
          </a:xfrm>
          <a:custGeom>
            <a:avLst/>
            <a:gdLst/>
            <a:ahLst/>
            <a:cxnLst/>
            <a:rect l="l" t="t" r="r" b="b"/>
            <a:pathLst>
              <a:path w="960682" h="1052540">
                <a:moveTo>
                  <a:pt x="0" y="0"/>
                </a:moveTo>
                <a:lnTo>
                  <a:pt x="960682" y="0"/>
                </a:lnTo>
                <a:lnTo>
                  <a:pt x="960682" y="1052541"/>
                </a:lnTo>
                <a:lnTo>
                  <a:pt x="0" y="10525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444165" y="-4652079"/>
            <a:ext cx="14290903" cy="14664173"/>
          </a:xfrm>
          <a:custGeom>
            <a:avLst/>
            <a:gdLst/>
            <a:ahLst/>
            <a:cxnLst/>
            <a:rect l="l" t="t" r="r" b="b"/>
            <a:pathLst>
              <a:path w="14290903" h="14664173">
                <a:moveTo>
                  <a:pt x="0" y="0"/>
                </a:moveTo>
                <a:lnTo>
                  <a:pt x="14290903" y="0"/>
                </a:lnTo>
                <a:lnTo>
                  <a:pt x="14290903" y="14664173"/>
                </a:lnTo>
                <a:lnTo>
                  <a:pt x="0" y="146641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4176364">
            <a:off x="-10433603" y="-2574213"/>
            <a:ext cx="15461796" cy="15865649"/>
          </a:xfrm>
          <a:custGeom>
            <a:avLst/>
            <a:gdLst/>
            <a:ahLst/>
            <a:cxnLst/>
            <a:rect l="l" t="t" r="r" b="b"/>
            <a:pathLst>
              <a:path w="15461796" h="15865649">
                <a:moveTo>
                  <a:pt x="0" y="0"/>
                </a:moveTo>
                <a:lnTo>
                  <a:pt x="15461796" y="0"/>
                </a:lnTo>
                <a:lnTo>
                  <a:pt x="15461796" y="15865648"/>
                </a:lnTo>
                <a:lnTo>
                  <a:pt x="0" y="158656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628472" y="107454"/>
            <a:ext cx="14593842" cy="9672603"/>
          </a:xfrm>
          <a:custGeom>
            <a:avLst/>
            <a:gdLst/>
            <a:ahLst/>
            <a:cxnLst/>
            <a:rect l="l" t="t" r="r" b="b"/>
            <a:pathLst>
              <a:path w="14593842" h="9672603">
                <a:moveTo>
                  <a:pt x="0" y="0"/>
                </a:moveTo>
                <a:lnTo>
                  <a:pt x="14593842" y="0"/>
                </a:lnTo>
                <a:lnTo>
                  <a:pt x="14593842" y="9672603"/>
                </a:lnTo>
                <a:lnTo>
                  <a:pt x="0" y="9672603"/>
                </a:lnTo>
                <a:lnTo>
                  <a:pt x="0" y="0"/>
                </a:lnTo>
                <a:close/>
              </a:path>
            </a:pathLst>
          </a:custGeom>
          <a:blipFill>
            <a:blip r:embed="rId7"/>
            <a:stretch>
              <a:fillRect t="-550" b="-550"/>
            </a:stretch>
          </a:blipFill>
        </p:spPr>
      </p:sp>
      <p:sp>
        <p:nvSpPr>
          <p:cNvPr id="6" name="Freeform 6"/>
          <p:cNvSpPr/>
          <p:nvPr/>
        </p:nvSpPr>
        <p:spPr>
          <a:xfrm>
            <a:off x="17577147" y="-4499679"/>
            <a:ext cx="4489860" cy="4607133"/>
          </a:xfrm>
          <a:custGeom>
            <a:avLst/>
            <a:gdLst/>
            <a:ahLst/>
            <a:cxnLst/>
            <a:rect l="l" t="t" r="r" b="b"/>
            <a:pathLst>
              <a:path w="4489860" h="4607133">
                <a:moveTo>
                  <a:pt x="0" y="0"/>
                </a:moveTo>
                <a:lnTo>
                  <a:pt x="4489861" y="0"/>
                </a:lnTo>
                <a:lnTo>
                  <a:pt x="4489861" y="4607133"/>
                </a:lnTo>
                <a:lnTo>
                  <a:pt x="0" y="4607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grpSp>
        <p:nvGrpSpPr>
          <p:cNvPr id="3" name="Group 3"/>
          <p:cNvGrpSpPr/>
          <p:nvPr/>
        </p:nvGrpSpPr>
        <p:grpSpPr>
          <a:xfrm>
            <a:off x="0" y="0"/>
            <a:ext cx="18288000" cy="30861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1A1A1A"/>
            </a:solidFill>
          </p:spPr>
        </p:sp>
        <p:sp>
          <p:nvSpPr>
            <p:cNvPr id="5" name="TextBox 5"/>
            <p:cNvSpPr txBox="1"/>
            <p:nvPr/>
          </p:nvSpPr>
          <p:spPr>
            <a:xfrm>
              <a:off x="0" y="-28575"/>
              <a:ext cx="4816593" cy="841375"/>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3451022" y="-4729397"/>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851369" y="-3442596"/>
            <a:ext cx="6709932" cy="6885191"/>
          </a:xfrm>
          <a:custGeom>
            <a:avLst/>
            <a:gdLst/>
            <a:ahLst/>
            <a:cxnLst/>
            <a:rect l="l" t="t" r="r" b="b"/>
            <a:pathLst>
              <a:path w="6709932" h="6885191">
                <a:moveTo>
                  <a:pt x="0" y="0"/>
                </a:moveTo>
                <a:lnTo>
                  <a:pt x="6709932" y="0"/>
                </a:lnTo>
                <a:lnTo>
                  <a:pt x="6709932" y="6885192"/>
                </a:lnTo>
                <a:lnTo>
                  <a:pt x="0" y="6885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9144000" y="3117974"/>
            <a:ext cx="4473739" cy="649244"/>
            <a:chOff x="0" y="0"/>
            <a:chExt cx="1178269" cy="170994"/>
          </a:xfrm>
        </p:grpSpPr>
        <p:sp>
          <p:nvSpPr>
            <p:cNvPr id="9" name="Freeform 9"/>
            <p:cNvSpPr/>
            <p:nvPr/>
          </p:nvSpPr>
          <p:spPr>
            <a:xfrm>
              <a:off x="0" y="0"/>
              <a:ext cx="1178269" cy="170994"/>
            </a:xfrm>
            <a:custGeom>
              <a:avLst/>
              <a:gdLst/>
              <a:ahLst/>
              <a:cxnLst/>
              <a:rect l="l" t="t" r="r" b="b"/>
              <a:pathLst>
                <a:path w="1178269" h="170994">
                  <a:moveTo>
                    <a:pt x="0" y="0"/>
                  </a:moveTo>
                  <a:lnTo>
                    <a:pt x="1178269" y="0"/>
                  </a:lnTo>
                  <a:lnTo>
                    <a:pt x="1178269" y="170994"/>
                  </a:lnTo>
                  <a:lnTo>
                    <a:pt x="0" y="170994"/>
                  </a:lnTo>
                  <a:close/>
                </a:path>
              </a:pathLst>
            </a:custGeom>
            <a:solidFill>
              <a:srgbClr val="1A1A1A"/>
            </a:solidFill>
          </p:spPr>
        </p:sp>
        <p:sp>
          <p:nvSpPr>
            <p:cNvPr id="10" name="TextBox 10"/>
            <p:cNvSpPr txBox="1"/>
            <p:nvPr/>
          </p:nvSpPr>
          <p:spPr>
            <a:xfrm>
              <a:off x="0" y="-114300"/>
              <a:ext cx="1178269" cy="285294"/>
            </a:xfrm>
            <a:prstGeom prst="rect">
              <a:avLst/>
            </a:prstGeom>
          </p:spPr>
          <p:txBody>
            <a:bodyPr lIns="50800" tIns="50800" rIns="50800" bIns="50800" rtlCol="0" anchor="ctr"/>
            <a:lstStyle/>
            <a:p>
              <a:pPr marL="0" lvl="0" indent="0" algn="ctr">
                <a:lnSpc>
                  <a:spcPts val="4114"/>
                </a:lnSpc>
                <a:spcBef>
                  <a:spcPct val="0"/>
                </a:spcBef>
              </a:pPr>
              <a:r>
                <a:rPr lang="en-US" sz="2981" i="1" spc="29">
                  <a:solidFill>
                    <a:srgbClr val="FFFFFF"/>
                  </a:solidFill>
                  <a:latin typeface="Times New Roman Italics"/>
                  <a:ea typeface="Times New Roman Italics"/>
                  <a:cs typeface="Times New Roman Italics"/>
                  <a:sym typeface="Times New Roman Italics"/>
                </a:rPr>
                <a:t>Solutions:</a:t>
              </a:r>
            </a:p>
          </p:txBody>
        </p:sp>
      </p:grpSp>
      <p:grpSp>
        <p:nvGrpSpPr>
          <p:cNvPr id="11" name="Group 11"/>
          <p:cNvGrpSpPr/>
          <p:nvPr/>
        </p:nvGrpSpPr>
        <p:grpSpPr>
          <a:xfrm>
            <a:off x="9144000" y="3735344"/>
            <a:ext cx="6973467" cy="2577941"/>
            <a:chOff x="0" y="0"/>
            <a:chExt cx="1346690" cy="497842"/>
          </a:xfrm>
        </p:grpSpPr>
        <p:sp>
          <p:nvSpPr>
            <p:cNvPr id="12" name="Freeform 12"/>
            <p:cNvSpPr/>
            <p:nvPr/>
          </p:nvSpPr>
          <p:spPr>
            <a:xfrm>
              <a:off x="0" y="0"/>
              <a:ext cx="1346690" cy="497842"/>
            </a:xfrm>
            <a:custGeom>
              <a:avLst/>
              <a:gdLst/>
              <a:ahLst/>
              <a:cxnLst/>
              <a:rect l="l" t="t" r="r" b="b"/>
              <a:pathLst>
                <a:path w="1346690" h="497842">
                  <a:moveTo>
                    <a:pt x="0" y="0"/>
                  </a:moveTo>
                  <a:lnTo>
                    <a:pt x="1346690" y="0"/>
                  </a:lnTo>
                  <a:lnTo>
                    <a:pt x="1346690" y="497842"/>
                  </a:lnTo>
                  <a:lnTo>
                    <a:pt x="0" y="497842"/>
                  </a:lnTo>
                  <a:close/>
                </a:path>
              </a:pathLst>
            </a:custGeom>
            <a:solidFill>
              <a:srgbClr val="000000">
                <a:alpha val="0"/>
              </a:srgbClr>
            </a:solidFill>
            <a:ln w="38100" cap="sq">
              <a:solidFill>
                <a:srgbClr val="6557AA"/>
              </a:solidFill>
              <a:prstDash val="solid"/>
              <a:miter/>
            </a:ln>
          </p:spPr>
        </p:sp>
        <p:sp>
          <p:nvSpPr>
            <p:cNvPr id="13" name="TextBox 13"/>
            <p:cNvSpPr txBox="1"/>
            <p:nvPr/>
          </p:nvSpPr>
          <p:spPr>
            <a:xfrm>
              <a:off x="0" y="-28575"/>
              <a:ext cx="1346690" cy="526417"/>
            </a:xfrm>
            <a:prstGeom prst="rect">
              <a:avLst/>
            </a:prstGeom>
          </p:spPr>
          <p:txBody>
            <a:bodyPr lIns="50800" tIns="50800" rIns="50800" bIns="50800" rtlCol="0" anchor="ctr"/>
            <a:lstStyle/>
            <a:p>
              <a:pPr algn="ctr">
                <a:lnSpc>
                  <a:spcPts val="2859"/>
                </a:lnSpc>
              </a:pPr>
              <a:endParaRPr/>
            </a:p>
          </p:txBody>
        </p:sp>
      </p:grpSp>
      <p:sp>
        <p:nvSpPr>
          <p:cNvPr id="14" name="TextBox 14"/>
          <p:cNvSpPr txBox="1"/>
          <p:nvPr/>
        </p:nvSpPr>
        <p:spPr>
          <a:xfrm>
            <a:off x="503597" y="3843758"/>
            <a:ext cx="8113080" cy="5793641"/>
          </a:xfrm>
          <a:prstGeom prst="rect">
            <a:avLst/>
          </a:prstGeom>
        </p:spPr>
        <p:txBody>
          <a:bodyPr lIns="0" tIns="0" rIns="0" bIns="0" rtlCol="0" anchor="t">
            <a:spAutoFit/>
          </a:bodyPr>
          <a:lstStyle/>
          <a:p>
            <a:pPr algn="l">
              <a:lnSpc>
                <a:spcPts val="2638"/>
              </a:lnSpc>
            </a:pPr>
            <a:endParaRPr/>
          </a:p>
          <a:p>
            <a:pPr marL="453108" lvl="1" indent="-226554" algn="l">
              <a:lnSpc>
                <a:spcPts val="2896"/>
              </a:lnSpc>
              <a:buFont typeface="Arial"/>
              <a:buChar char="•"/>
            </a:pPr>
            <a:r>
              <a:rPr lang="en-US" sz="2098" b="1" spc="205">
                <a:solidFill>
                  <a:srgbClr val="5133E5"/>
                </a:solidFill>
                <a:latin typeface="Times New Roman Bold"/>
                <a:ea typeface="Times New Roman Bold"/>
                <a:cs typeface="Times New Roman Bold"/>
                <a:sym typeface="Times New Roman Bold"/>
              </a:rPr>
              <a:t>Temporal Variability:</a:t>
            </a:r>
          </a:p>
          <a:p>
            <a:pPr marL="453108" lvl="1" indent="-226554" algn="l">
              <a:lnSpc>
                <a:spcPts val="2896"/>
              </a:lnSpc>
              <a:buFont typeface="Arial"/>
              <a:buChar char="•"/>
            </a:pPr>
            <a:r>
              <a:rPr lang="en-US" sz="2098" spc="205">
                <a:solidFill>
                  <a:srgbClr val="231F20"/>
                </a:solidFill>
                <a:latin typeface="Times New Roman"/>
                <a:ea typeface="Times New Roman"/>
                <a:cs typeface="Times New Roman"/>
                <a:sym typeface="Times New Roman"/>
              </a:rPr>
              <a:t>Seasonal and daily wind speed fluctuations complicate planning.</a:t>
            </a:r>
          </a:p>
          <a:p>
            <a:pPr algn="l">
              <a:lnSpc>
                <a:spcPts val="2896"/>
              </a:lnSpc>
            </a:pPr>
            <a:endParaRPr lang="en-US" sz="2098" spc="205">
              <a:solidFill>
                <a:srgbClr val="231F20"/>
              </a:solidFill>
              <a:latin typeface="Times New Roman"/>
              <a:ea typeface="Times New Roman"/>
              <a:cs typeface="Times New Roman"/>
              <a:sym typeface="Times New Roman"/>
            </a:endParaRPr>
          </a:p>
          <a:p>
            <a:pPr marL="453108" lvl="1" indent="-226554" algn="l">
              <a:lnSpc>
                <a:spcPts val="2896"/>
              </a:lnSpc>
              <a:buFont typeface="Arial"/>
              <a:buChar char="•"/>
            </a:pPr>
            <a:r>
              <a:rPr lang="en-US" sz="2098" b="1" spc="205">
                <a:solidFill>
                  <a:srgbClr val="5133E5"/>
                </a:solidFill>
                <a:latin typeface="Times New Roman Bold"/>
                <a:ea typeface="Times New Roman Bold"/>
                <a:cs typeface="Times New Roman Bold"/>
                <a:sym typeface="Times New Roman Bold"/>
              </a:rPr>
              <a:t>Inaccurate Data:</a:t>
            </a:r>
          </a:p>
          <a:p>
            <a:pPr marL="453108" lvl="1" indent="-226554" algn="l">
              <a:lnSpc>
                <a:spcPts val="2896"/>
              </a:lnSpc>
              <a:buFont typeface="Arial"/>
              <a:buChar char="•"/>
            </a:pPr>
            <a:r>
              <a:rPr lang="en-US" sz="2098" spc="205">
                <a:solidFill>
                  <a:srgbClr val="231F20"/>
                </a:solidFill>
                <a:latin typeface="Times New Roman"/>
                <a:ea typeface="Times New Roman"/>
                <a:cs typeface="Times New Roman"/>
                <a:sym typeface="Times New Roman"/>
              </a:rPr>
              <a:t>Missing data points prevent precise analysis.</a:t>
            </a:r>
          </a:p>
          <a:p>
            <a:pPr algn="l">
              <a:lnSpc>
                <a:spcPts val="2896"/>
              </a:lnSpc>
            </a:pPr>
            <a:endParaRPr lang="en-US" sz="2098" spc="205">
              <a:solidFill>
                <a:srgbClr val="231F20"/>
              </a:solidFill>
              <a:latin typeface="Times New Roman"/>
              <a:ea typeface="Times New Roman"/>
              <a:cs typeface="Times New Roman"/>
              <a:sym typeface="Times New Roman"/>
            </a:endParaRPr>
          </a:p>
          <a:p>
            <a:pPr marL="453108" lvl="1" indent="-226554" algn="l">
              <a:lnSpc>
                <a:spcPts val="2896"/>
              </a:lnSpc>
              <a:buFont typeface="Arial"/>
              <a:buChar char="•"/>
            </a:pPr>
            <a:r>
              <a:rPr lang="en-US" sz="2098" spc="205">
                <a:solidFill>
                  <a:srgbClr val="5133E5"/>
                </a:solidFill>
                <a:latin typeface="Times New Roman"/>
                <a:ea typeface="Times New Roman"/>
                <a:cs typeface="Times New Roman"/>
                <a:sym typeface="Times New Roman"/>
              </a:rPr>
              <a:t>Spatial Limitation:</a:t>
            </a:r>
          </a:p>
          <a:p>
            <a:pPr marL="453108" lvl="1" indent="-226554" algn="l">
              <a:lnSpc>
                <a:spcPts val="2896"/>
              </a:lnSpc>
              <a:buFont typeface="Arial"/>
              <a:buChar char="•"/>
            </a:pPr>
            <a:r>
              <a:rPr lang="en-US" sz="2098" spc="205">
                <a:solidFill>
                  <a:srgbClr val="231F20"/>
                </a:solidFill>
                <a:latin typeface="Times New Roman"/>
                <a:ea typeface="Times New Roman"/>
                <a:cs typeface="Times New Roman"/>
                <a:sym typeface="Times New Roman"/>
              </a:rPr>
              <a:t>The dataset focuses solely on ULUKISLA, limiting broader regional insights.</a:t>
            </a:r>
          </a:p>
          <a:p>
            <a:pPr algn="l">
              <a:lnSpc>
                <a:spcPts val="2896"/>
              </a:lnSpc>
            </a:pPr>
            <a:endParaRPr lang="en-US" sz="2098" spc="205">
              <a:solidFill>
                <a:srgbClr val="231F20"/>
              </a:solidFill>
              <a:latin typeface="Times New Roman"/>
              <a:ea typeface="Times New Roman"/>
              <a:cs typeface="Times New Roman"/>
              <a:sym typeface="Times New Roman"/>
            </a:endParaRPr>
          </a:p>
          <a:p>
            <a:pPr marL="453108" lvl="1" indent="-226554" algn="l">
              <a:lnSpc>
                <a:spcPts val="2896"/>
              </a:lnSpc>
              <a:buFont typeface="Arial"/>
              <a:buChar char="•"/>
            </a:pPr>
            <a:r>
              <a:rPr lang="en-US" sz="2098" spc="205">
                <a:solidFill>
                  <a:srgbClr val="5133E5"/>
                </a:solidFill>
                <a:latin typeface="Times New Roman"/>
                <a:ea typeface="Times New Roman"/>
                <a:cs typeface="Times New Roman"/>
                <a:sym typeface="Times New Roman"/>
              </a:rPr>
              <a:t>Feasibility Evaluation:</a:t>
            </a:r>
          </a:p>
          <a:p>
            <a:pPr marL="453108" lvl="1" indent="-226554" algn="l">
              <a:lnSpc>
                <a:spcPts val="2896"/>
              </a:lnSpc>
              <a:buFont typeface="Arial"/>
              <a:buChar char="•"/>
            </a:pPr>
            <a:r>
              <a:rPr lang="en-US" sz="2098" spc="205">
                <a:solidFill>
                  <a:srgbClr val="231F20"/>
                </a:solidFill>
                <a:latin typeface="Times New Roman"/>
                <a:ea typeface="Times New Roman"/>
                <a:cs typeface="Times New Roman"/>
                <a:sym typeface="Times New Roman"/>
              </a:rPr>
              <a:t>Assess whether wind speeds meet the 3–4 m/s threshold required for energy production.</a:t>
            </a:r>
          </a:p>
          <a:p>
            <a:pPr algn="l">
              <a:lnSpc>
                <a:spcPts val="2638"/>
              </a:lnSpc>
            </a:pPr>
            <a:endParaRPr lang="en-US" sz="2098" spc="205">
              <a:solidFill>
                <a:srgbClr val="231F20"/>
              </a:solidFill>
              <a:latin typeface="Times New Roman"/>
              <a:ea typeface="Times New Roman"/>
              <a:cs typeface="Times New Roman"/>
              <a:sym typeface="Times New Roman"/>
            </a:endParaRPr>
          </a:p>
        </p:txBody>
      </p:sp>
      <p:grpSp>
        <p:nvGrpSpPr>
          <p:cNvPr id="15" name="Group 15"/>
          <p:cNvGrpSpPr/>
          <p:nvPr/>
        </p:nvGrpSpPr>
        <p:grpSpPr>
          <a:xfrm>
            <a:off x="150276" y="3137756"/>
            <a:ext cx="4473739" cy="649244"/>
            <a:chOff x="0" y="0"/>
            <a:chExt cx="1178269" cy="170994"/>
          </a:xfrm>
        </p:grpSpPr>
        <p:sp>
          <p:nvSpPr>
            <p:cNvPr id="16" name="Freeform 16"/>
            <p:cNvSpPr/>
            <p:nvPr/>
          </p:nvSpPr>
          <p:spPr>
            <a:xfrm>
              <a:off x="0" y="0"/>
              <a:ext cx="1178269" cy="170994"/>
            </a:xfrm>
            <a:custGeom>
              <a:avLst/>
              <a:gdLst/>
              <a:ahLst/>
              <a:cxnLst/>
              <a:rect l="l" t="t" r="r" b="b"/>
              <a:pathLst>
                <a:path w="1178269" h="170994">
                  <a:moveTo>
                    <a:pt x="0" y="0"/>
                  </a:moveTo>
                  <a:lnTo>
                    <a:pt x="1178269" y="0"/>
                  </a:lnTo>
                  <a:lnTo>
                    <a:pt x="1178269" y="170994"/>
                  </a:lnTo>
                  <a:lnTo>
                    <a:pt x="0" y="170994"/>
                  </a:lnTo>
                  <a:close/>
                </a:path>
              </a:pathLst>
            </a:custGeom>
            <a:solidFill>
              <a:srgbClr val="1A1A1A"/>
            </a:solidFill>
          </p:spPr>
        </p:sp>
        <p:sp>
          <p:nvSpPr>
            <p:cNvPr id="17" name="TextBox 17"/>
            <p:cNvSpPr txBox="1"/>
            <p:nvPr/>
          </p:nvSpPr>
          <p:spPr>
            <a:xfrm>
              <a:off x="0" y="-114300"/>
              <a:ext cx="1178269" cy="285294"/>
            </a:xfrm>
            <a:prstGeom prst="rect">
              <a:avLst/>
            </a:prstGeom>
          </p:spPr>
          <p:txBody>
            <a:bodyPr lIns="50800" tIns="50800" rIns="50800" bIns="50800" rtlCol="0" anchor="ctr"/>
            <a:lstStyle/>
            <a:p>
              <a:pPr marL="0" lvl="0" indent="0" algn="ctr">
                <a:lnSpc>
                  <a:spcPts val="4114"/>
                </a:lnSpc>
                <a:spcBef>
                  <a:spcPct val="0"/>
                </a:spcBef>
              </a:pPr>
              <a:r>
                <a:rPr lang="en-US" sz="2981" i="1" spc="29">
                  <a:solidFill>
                    <a:srgbClr val="FFFFFF"/>
                  </a:solidFill>
                  <a:latin typeface="Times New Roman Italics"/>
                  <a:ea typeface="Times New Roman Italics"/>
                  <a:cs typeface="Times New Roman Italics"/>
                  <a:sym typeface="Times New Roman Italics"/>
                </a:rPr>
                <a:t>Problem Definition:</a:t>
              </a:r>
            </a:p>
          </p:txBody>
        </p:sp>
      </p:grpSp>
      <p:grpSp>
        <p:nvGrpSpPr>
          <p:cNvPr id="18" name="Group 18"/>
          <p:cNvGrpSpPr/>
          <p:nvPr/>
        </p:nvGrpSpPr>
        <p:grpSpPr>
          <a:xfrm>
            <a:off x="150276" y="3787000"/>
            <a:ext cx="8789212" cy="5850399"/>
            <a:chOff x="0" y="0"/>
            <a:chExt cx="1697340" cy="1129807"/>
          </a:xfrm>
        </p:grpSpPr>
        <p:sp>
          <p:nvSpPr>
            <p:cNvPr id="19" name="Freeform 19"/>
            <p:cNvSpPr/>
            <p:nvPr/>
          </p:nvSpPr>
          <p:spPr>
            <a:xfrm>
              <a:off x="0" y="0"/>
              <a:ext cx="1697340" cy="1129807"/>
            </a:xfrm>
            <a:custGeom>
              <a:avLst/>
              <a:gdLst/>
              <a:ahLst/>
              <a:cxnLst/>
              <a:rect l="l" t="t" r="r" b="b"/>
              <a:pathLst>
                <a:path w="1697340" h="1129807">
                  <a:moveTo>
                    <a:pt x="0" y="0"/>
                  </a:moveTo>
                  <a:lnTo>
                    <a:pt x="1697340" y="0"/>
                  </a:lnTo>
                  <a:lnTo>
                    <a:pt x="1697340" y="1129807"/>
                  </a:lnTo>
                  <a:lnTo>
                    <a:pt x="0" y="1129807"/>
                  </a:lnTo>
                  <a:close/>
                </a:path>
              </a:pathLst>
            </a:custGeom>
            <a:solidFill>
              <a:srgbClr val="000000">
                <a:alpha val="0"/>
              </a:srgbClr>
            </a:solidFill>
            <a:ln w="38100" cap="sq">
              <a:solidFill>
                <a:srgbClr val="6557AA"/>
              </a:solidFill>
              <a:prstDash val="solid"/>
              <a:miter/>
            </a:ln>
          </p:spPr>
        </p:sp>
        <p:sp>
          <p:nvSpPr>
            <p:cNvPr id="20" name="TextBox 20"/>
            <p:cNvSpPr txBox="1"/>
            <p:nvPr/>
          </p:nvSpPr>
          <p:spPr>
            <a:xfrm>
              <a:off x="0" y="-28575"/>
              <a:ext cx="1697340" cy="1158382"/>
            </a:xfrm>
            <a:prstGeom prst="rect">
              <a:avLst/>
            </a:prstGeom>
          </p:spPr>
          <p:txBody>
            <a:bodyPr lIns="50800" tIns="50800" rIns="50800" bIns="50800" rtlCol="0" anchor="ctr"/>
            <a:lstStyle/>
            <a:p>
              <a:pPr algn="ctr">
                <a:lnSpc>
                  <a:spcPts val="2859"/>
                </a:lnSpc>
              </a:pPr>
              <a:endParaRPr/>
            </a:p>
          </p:txBody>
        </p:sp>
      </p:grpSp>
      <p:sp>
        <p:nvSpPr>
          <p:cNvPr id="21" name="Freeform 21"/>
          <p:cNvSpPr/>
          <p:nvPr/>
        </p:nvSpPr>
        <p:spPr>
          <a:xfrm>
            <a:off x="9144000" y="6499463"/>
            <a:ext cx="6973467" cy="3369492"/>
          </a:xfrm>
          <a:custGeom>
            <a:avLst/>
            <a:gdLst/>
            <a:ahLst/>
            <a:cxnLst/>
            <a:rect l="l" t="t" r="r" b="b"/>
            <a:pathLst>
              <a:path w="6973467" h="3369492">
                <a:moveTo>
                  <a:pt x="0" y="0"/>
                </a:moveTo>
                <a:lnTo>
                  <a:pt x="6973467" y="0"/>
                </a:lnTo>
                <a:lnTo>
                  <a:pt x="6973467" y="3369492"/>
                </a:lnTo>
                <a:lnTo>
                  <a:pt x="0" y="3369492"/>
                </a:lnTo>
                <a:lnTo>
                  <a:pt x="0" y="0"/>
                </a:lnTo>
                <a:close/>
              </a:path>
            </a:pathLst>
          </a:custGeom>
          <a:blipFill>
            <a:blip r:embed="rId6"/>
            <a:stretch>
              <a:fillRect t="-45746" r="-38420" b="-22914"/>
            </a:stretch>
          </a:blipFill>
        </p:spPr>
      </p:sp>
      <p:sp>
        <p:nvSpPr>
          <p:cNvPr id="22" name="TextBox 22"/>
          <p:cNvSpPr txBox="1"/>
          <p:nvPr/>
        </p:nvSpPr>
        <p:spPr>
          <a:xfrm>
            <a:off x="3585794" y="47572"/>
            <a:ext cx="10061766" cy="2967017"/>
          </a:xfrm>
          <a:prstGeom prst="rect">
            <a:avLst/>
          </a:prstGeom>
        </p:spPr>
        <p:txBody>
          <a:bodyPr lIns="0" tIns="0" rIns="0" bIns="0" rtlCol="0" anchor="t">
            <a:spAutoFit/>
          </a:bodyPr>
          <a:lstStyle/>
          <a:p>
            <a:pPr algn="ctr">
              <a:lnSpc>
                <a:spcPts val="11920"/>
              </a:lnSpc>
            </a:pPr>
            <a:r>
              <a:rPr lang="en-US" sz="8637" b="1" spc="846">
                <a:solidFill>
                  <a:srgbClr val="FFFFFF"/>
                </a:solidFill>
                <a:latin typeface="Oswald Bold"/>
                <a:ea typeface="Oswald Bold"/>
                <a:cs typeface="Oswald Bold"/>
                <a:sym typeface="Oswald Bold"/>
              </a:rPr>
              <a:t>PROBLEMS AND SOLUTIONS</a:t>
            </a:r>
          </a:p>
        </p:txBody>
      </p:sp>
      <p:sp>
        <p:nvSpPr>
          <p:cNvPr id="23" name="TextBox 23"/>
          <p:cNvSpPr txBox="1"/>
          <p:nvPr/>
        </p:nvSpPr>
        <p:spPr>
          <a:xfrm>
            <a:off x="9144000" y="3870636"/>
            <a:ext cx="6298166" cy="2469527"/>
          </a:xfrm>
          <a:prstGeom prst="rect">
            <a:avLst/>
          </a:prstGeom>
        </p:spPr>
        <p:txBody>
          <a:bodyPr lIns="0" tIns="0" rIns="0" bIns="0" rtlCol="0" anchor="t">
            <a:spAutoFit/>
          </a:bodyPr>
          <a:lstStyle/>
          <a:p>
            <a:pPr marL="437685" lvl="1" indent="-218843" algn="l">
              <a:lnSpc>
                <a:spcPts val="2797"/>
              </a:lnSpc>
              <a:buFont typeface="Arial"/>
              <a:buChar char="•"/>
            </a:pPr>
            <a:r>
              <a:rPr lang="en-US" sz="2027" spc="198">
                <a:solidFill>
                  <a:srgbClr val="5133E5"/>
                </a:solidFill>
                <a:latin typeface="Times New Roman"/>
                <a:ea typeface="Times New Roman"/>
                <a:cs typeface="Times New Roman"/>
                <a:sym typeface="Times New Roman"/>
              </a:rPr>
              <a:t>Statistical Analysis:</a:t>
            </a:r>
            <a:r>
              <a:rPr lang="en-US" sz="2027" spc="198">
                <a:solidFill>
                  <a:srgbClr val="231F20"/>
                </a:solidFill>
                <a:latin typeface="Times New Roman"/>
                <a:ea typeface="Times New Roman"/>
                <a:cs typeface="Times New Roman"/>
                <a:sym typeface="Times New Roman"/>
              </a:rPr>
              <a:t> Calculate mean, median, max/min speeds.</a:t>
            </a:r>
          </a:p>
          <a:p>
            <a:pPr marL="437685" lvl="1" indent="-218843" algn="l">
              <a:lnSpc>
                <a:spcPts val="2797"/>
              </a:lnSpc>
              <a:buFont typeface="Arial"/>
              <a:buChar char="•"/>
            </a:pPr>
            <a:r>
              <a:rPr lang="en-US" sz="2027" spc="198">
                <a:solidFill>
                  <a:srgbClr val="5133E5"/>
                </a:solidFill>
                <a:latin typeface="Times New Roman"/>
                <a:ea typeface="Times New Roman"/>
                <a:cs typeface="Times New Roman"/>
                <a:sym typeface="Times New Roman"/>
              </a:rPr>
              <a:t>Time Series Analysis:</a:t>
            </a:r>
            <a:r>
              <a:rPr lang="en-US" sz="2027" spc="198">
                <a:solidFill>
                  <a:srgbClr val="231F20"/>
                </a:solidFill>
                <a:latin typeface="Times New Roman"/>
                <a:ea typeface="Times New Roman"/>
                <a:cs typeface="Times New Roman"/>
                <a:sym typeface="Times New Roman"/>
              </a:rPr>
              <a:t> Identify seasonal wind patterns.</a:t>
            </a:r>
          </a:p>
          <a:p>
            <a:pPr marL="437685" lvl="1" indent="-218843" algn="l">
              <a:lnSpc>
                <a:spcPts val="2797"/>
              </a:lnSpc>
              <a:buFont typeface="Arial"/>
              <a:buChar char="•"/>
            </a:pPr>
            <a:r>
              <a:rPr lang="en-US" sz="2027" spc="198">
                <a:solidFill>
                  <a:srgbClr val="5133E5"/>
                </a:solidFill>
                <a:latin typeface="Times New Roman"/>
                <a:ea typeface="Times New Roman"/>
                <a:cs typeface="Times New Roman"/>
                <a:sym typeface="Times New Roman"/>
              </a:rPr>
              <a:t>Machine Learning Models: </a:t>
            </a:r>
            <a:r>
              <a:rPr lang="en-US" sz="2027" spc="198">
                <a:solidFill>
                  <a:srgbClr val="231F20"/>
                </a:solidFill>
                <a:latin typeface="Times New Roman"/>
                <a:ea typeface="Times New Roman"/>
                <a:cs typeface="Times New Roman"/>
                <a:sym typeface="Times New Roman"/>
              </a:rPr>
              <a:t>Develop models to predict wind speeds.</a:t>
            </a:r>
          </a:p>
          <a:p>
            <a:pPr algn="l">
              <a:lnSpc>
                <a:spcPts val="2797"/>
              </a:lnSpc>
            </a:pPr>
            <a:endParaRPr lang="en-US" sz="2027" spc="198">
              <a:solidFill>
                <a:srgbClr val="231F20"/>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TextBox 2"/>
          <p:cNvSpPr txBox="1"/>
          <p:nvPr/>
        </p:nvSpPr>
        <p:spPr>
          <a:xfrm>
            <a:off x="476579" y="2701685"/>
            <a:ext cx="11008856" cy="7585315"/>
          </a:xfrm>
          <a:prstGeom prst="rect">
            <a:avLst/>
          </a:prstGeom>
        </p:spPr>
        <p:txBody>
          <a:bodyPr lIns="0" tIns="0" rIns="0" bIns="0" rtlCol="0" anchor="t">
            <a:spAutoFit/>
          </a:bodyPr>
          <a:lstStyle/>
          <a:p>
            <a:pPr algn="l">
              <a:lnSpc>
                <a:spcPts val="3991"/>
              </a:lnSpc>
            </a:pPr>
            <a:r>
              <a:rPr lang="en-US" sz="2892" spc="283">
                <a:solidFill>
                  <a:srgbClr val="F5FFF5"/>
                </a:solidFill>
                <a:latin typeface="Times New Roman"/>
                <a:ea typeface="Times New Roman"/>
                <a:cs typeface="Times New Roman"/>
                <a:sym typeface="Times New Roman"/>
              </a:rPr>
              <a:t>Future Simulations</a:t>
            </a:r>
          </a:p>
          <a:p>
            <a:pPr marL="624409" lvl="1" indent="-312205" algn="l">
              <a:lnSpc>
                <a:spcPts val="3991"/>
              </a:lnSpc>
              <a:buFont typeface="Arial"/>
              <a:buChar char="•"/>
            </a:pPr>
            <a:r>
              <a:rPr lang="en-US" sz="2892" spc="283">
                <a:solidFill>
                  <a:srgbClr val="F5FFF5"/>
                </a:solidFill>
                <a:latin typeface="Times New Roman"/>
                <a:ea typeface="Times New Roman"/>
                <a:cs typeface="Times New Roman"/>
                <a:sym typeface="Times New Roman"/>
              </a:rPr>
              <a:t>Simulate future wind conditions using Artificial Neural Networks (ANN).</a:t>
            </a:r>
          </a:p>
          <a:p>
            <a:pPr algn="l">
              <a:lnSpc>
                <a:spcPts val="3991"/>
              </a:lnSpc>
            </a:pPr>
            <a:endParaRPr lang="en-US" sz="2892" spc="283">
              <a:solidFill>
                <a:srgbClr val="F5FFF5"/>
              </a:solidFill>
              <a:latin typeface="Times New Roman"/>
              <a:ea typeface="Times New Roman"/>
              <a:cs typeface="Times New Roman"/>
              <a:sym typeface="Times New Roman"/>
            </a:endParaRPr>
          </a:p>
          <a:p>
            <a:pPr algn="l">
              <a:lnSpc>
                <a:spcPts val="3991"/>
              </a:lnSpc>
            </a:pPr>
            <a:r>
              <a:rPr lang="en-US" sz="2892" spc="283">
                <a:solidFill>
                  <a:srgbClr val="F5FFF5"/>
                </a:solidFill>
                <a:latin typeface="Times New Roman"/>
                <a:ea typeface="Times New Roman"/>
                <a:cs typeface="Times New Roman"/>
                <a:sym typeface="Times New Roman"/>
              </a:rPr>
              <a:t>Feasibility Assessment</a:t>
            </a:r>
          </a:p>
          <a:p>
            <a:pPr marL="624409" lvl="1" indent="-312205" algn="l">
              <a:lnSpc>
                <a:spcPts val="3991"/>
              </a:lnSpc>
              <a:buFont typeface="Arial"/>
              <a:buChar char="•"/>
            </a:pPr>
            <a:r>
              <a:rPr lang="en-US" sz="2892" spc="283">
                <a:solidFill>
                  <a:srgbClr val="F5FFF5"/>
                </a:solidFill>
                <a:latin typeface="Times New Roman"/>
                <a:ea typeface="Times New Roman"/>
                <a:cs typeface="Times New Roman"/>
                <a:sym typeface="Times New Roman"/>
              </a:rPr>
              <a:t>Compare results with standards like the Weibull distribution to determine project feasibility in ULUKISLA.</a:t>
            </a:r>
          </a:p>
          <a:p>
            <a:pPr marL="624409" lvl="1" indent="-312205" algn="l">
              <a:lnSpc>
                <a:spcPts val="3991"/>
              </a:lnSpc>
              <a:buFont typeface="Arial"/>
              <a:buChar char="•"/>
            </a:pPr>
            <a:endParaRPr lang="en-US" sz="2892" spc="283">
              <a:solidFill>
                <a:srgbClr val="F5FFF5"/>
              </a:solidFill>
              <a:latin typeface="Times New Roman"/>
              <a:ea typeface="Times New Roman"/>
              <a:cs typeface="Times New Roman"/>
              <a:sym typeface="Times New Roman"/>
            </a:endParaRPr>
          </a:p>
          <a:p>
            <a:pPr algn="l">
              <a:lnSpc>
                <a:spcPts val="3991"/>
              </a:lnSpc>
            </a:pPr>
            <a:r>
              <a:rPr lang="en-US" sz="2892" b="1" spc="283">
                <a:solidFill>
                  <a:srgbClr val="F5FFF5"/>
                </a:solidFill>
                <a:latin typeface="Times New Roman Bold"/>
                <a:ea typeface="Times New Roman Bold"/>
                <a:cs typeface="Times New Roman Bold"/>
                <a:sym typeface="Times New Roman Bold"/>
              </a:rPr>
              <a:t>Contributions:</a:t>
            </a:r>
          </a:p>
          <a:p>
            <a:pPr marL="624409" lvl="1" indent="-312205" algn="l">
              <a:lnSpc>
                <a:spcPts val="3991"/>
              </a:lnSpc>
              <a:buFont typeface="Arial"/>
              <a:buChar char="•"/>
            </a:pPr>
            <a:r>
              <a:rPr lang="en-US" sz="2892" spc="283">
                <a:solidFill>
                  <a:srgbClr val="F5FFF5"/>
                </a:solidFill>
                <a:latin typeface="Times New Roman"/>
                <a:ea typeface="Times New Roman"/>
                <a:cs typeface="Times New Roman"/>
                <a:sym typeface="Times New Roman"/>
              </a:rPr>
              <a:t>Provide insights into the wind energy potential of ULUKISLA for investors.</a:t>
            </a:r>
          </a:p>
          <a:p>
            <a:pPr marL="624409" lvl="1" indent="-312205" algn="l">
              <a:lnSpc>
                <a:spcPts val="3991"/>
              </a:lnSpc>
              <a:buFont typeface="Arial"/>
              <a:buChar char="•"/>
            </a:pPr>
            <a:r>
              <a:rPr lang="en-US" sz="2892" spc="283">
                <a:solidFill>
                  <a:srgbClr val="F5FFF5"/>
                </a:solidFill>
                <a:latin typeface="Times New Roman"/>
                <a:ea typeface="Times New Roman"/>
                <a:cs typeface="Times New Roman"/>
                <a:sym typeface="Times New Roman"/>
              </a:rPr>
              <a:t>Offer detailed analysis for wind turbine installation and energy planning.</a:t>
            </a:r>
          </a:p>
          <a:p>
            <a:pPr algn="l">
              <a:lnSpc>
                <a:spcPts val="3991"/>
              </a:lnSpc>
            </a:pPr>
            <a:endParaRPr lang="en-US" sz="2892" spc="283">
              <a:solidFill>
                <a:srgbClr val="F5FFF5"/>
              </a:solidFill>
              <a:latin typeface="Times New Roman"/>
              <a:ea typeface="Times New Roman"/>
              <a:cs typeface="Times New Roman"/>
              <a:sym typeface="Times New Roman"/>
            </a:endParaRPr>
          </a:p>
        </p:txBody>
      </p:sp>
      <p:sp>
        <p:nvSpPr>
          <p:cNvPr id="3" name="Freeform 3"/>
          <p:cNvSpPr/>
          <p:nvPr/>
        </p:nvSpPr>
        <p:spPr>
          <a:xfrm>
            <a:off x="11617617" y="215893"/>
            <a:ext cx="6316332" cy="9855214"/>
          </a:xfrm>
          <a:custGeom>
            <a:avLst/>
            <a:gdLst/>
            <a:ahLst/>
            <a:cxnLst/>
            <a:rect l="l" t="t" r="r" b="b"/>
            <a:pathLst>
              <a:path w="6316332" h="9855214">
                <a:moveTo>
                  <a:pt x="0" y="0"/>
                </a:moveTo>
                <a:lnTo>
                  <a:pt x="6316333" y="0"/>
                </a:lnTo>
                <a:lnTo>
                  <a:pt x="6316333" y="9855214"/>
                </a:lnTo>
                <a:lnTo>
                  <a:pt x="0" y="9855214"/>
                </a:lnTo>
                <a:lnTo>
                  <a:pt x="0" y="0"/>
                </a:lnTo>
                <a:close/>
              </a:path>
            </a:pathLst>
          </a:custGeom>
          <a:blipFill>
            <a:blip r:embed="rId3"/>
            <a:stretch>
              <a:fillRect l="-6967" t="-4218" r="-1574"/>
            </a:stretch>
          </a:blipFill>
        </p:spPr>
      </p:sp>
      <p:sp>
        <p:nvSpPr>
          <p:cNvPr id="4" name="TextBox 4"/>
          <p:cNvSpPr txBox="1"/>
          <p:nvPr/>
        </p:nvSpPr>
        <p:spPr>
          <a:xfrm>
            <a:off x="344397" y="82543"/>
            <a:ext cx="11273220" cy="2640657"/>
          </a:xfrm>
          <a:prstGeom prst="rect">
            <a:avLst/>
          </a:prstGeom>
        </p:spPr>
        <p:txBody>
          <a:bodyPr lIns="0" tIns="0" rIns="0" bIns="0" rtlCol="0" anchor="t">
            <a:spAutoFit/>
          </a:bodyPr>
          <a:lstStyle/>
          <a:p>
            <a:pPr algn="l">
              <a:lnSpc>
                <a:spcPts val="10619"/>
              </a:lnSpc>
            </a:pPr>
            <a:r>
              <a:rPr lang="en-US" sz="7695" b="1" spc="754">
                <a:solidFill>
                  <a:srgbClr val="FFFFFF"/>
                </a:solidFill>
                <a:latin typeface="Oswald Bold"/>
                <a:ea typeface="Oswald Bold"/>
                <a:cs typeface="Oswald Bold"/>
                <a:sym typeface="Oswald Bold"/>
              </a:rPr>
              <a:t>EXPECTED OUTCOMES AND CONTRIBUTIONS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2035253">
            <a:off x="15331117" y="4817487"/>
            <a:ext cx="7835077" cy="10939025"/>
          </a:xfrm>
          <a:custGeom>
            <a:avLst/>
            <a:gdLst/>
            <a:ahLst/>
            <a:cxnLst/>
            <a:rect l="l" t="t" r="r" b="b"/>
            <a:pathLst>
              <a:path w="7835077" h="10939025">
                <a:moveTo>
                  <a:pt x="0" y="0"/>
                </a:moveTo>
                <a:lnTo>
                  <a:pt x="7835077" y="0"/>
                </a:lnTo>
                <a:lnTo>
                  <a:pt x="7835077" y="10939026"/>
                </a:lnTo>
                <a:lnTo>
                  <a:pt x="0" y="10939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028700" y="782139"/>
            <a:ext cx="501082" cy="50108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0398207" y="585394"/>
            <a:ext cx="7530243" cy="9116212"/>
          </a:xfrm>
          <a:custGeom>
            <a:avLst/>
            <a:gdLst/>
            <a:ahLst/>
            <a:cxnLst/>
            <a:rect l="l" t="t" r="r" b="b"/>
            <a:pathLst>
              <a:path w="7530243" h="9116212">
                <a:moveTo>
                  <a:pt x="0" y="0"/>
                </a:moveTo>
                <a:lnTo>
                  <a:pt x="7530243" y="0"/>
                </a:lnTo>
                <a:lnTo>
                  <a:pt x="7530243" y="9116212"/>
                </a:lnTo>
                <a:lnTo>
                  <a:pt x="0" y="9116212"/>
                </a:lnTo>
                <a:lnTo>
                  <a:pt x="0" y="0"/>
                </a:lnTo>
                <a:close/>
              </a:path>
            </a:pathLst>
          </a:custGeom>
          <a:blipFill>
            <a:blip r:embed="rId5"/>
            <a:stretch>
              <a:fillRect l="-82039" r="-33180"/>
            </a:stretch>
          </a:blipFill>
        </p:spPr>
      </p:sp>
      <p:sp>
        <p:nvSpPr>
          <p:cNvPr id="7" name="TextBox 7"/>
          <p:cNvSpPr txBox="1"/>
          <p:nvPr/>
        </p:nvSpPr>
        <p:spPr>
          <a:xfrm>
            <a:off x="1794600" y="559155"/>
            <a:ext cx="8017177" cy="1314782"/>
          </a:xfrm>
          <a:prstGeom prst="rect">
            <a:avLst/>
          </a:prstGeom>
        </p:spPr>
        <p:txBody>
          <a:bodyPr lIns="0" tIns="0" rIns="0" bIns="0" rtlCol="0" anchor="t">
            <a:spAutoFit/>
          </a:bodyPr>
          <a:lstStyle/>
          <a:p>
            <a:pPr algn="ctr">
              <a:lnSpc>
                <a:spcPts val="5006"/>
              </a:lnSpc>
            </a:pPr>
            <a:r>
              <a:rPr lang="en-US" sz="3628" b="1" spc="355">
                <a:solidFill>
                  <a:srgbClr val="231F20"/>
                </a:solidFill>
                <a:latin typeface="Times New Roman Bold"/>
                <a:ea typeface="Times New Roman Bold"/>
                <a:cs typeface="Times New Roman Bold"/>
                <a:sym typeface="Times New Roman Bold"/>
              </a:rPr>
              <a:t>IMPORTANCE OF WIND ENERGY</a:t>
            </a:r>
          </a:p>
        </p:txBody>
      </p:sp>
      <p:sp>
        <p:nvSpPr>
          <p:cNvPr id="8" name="TextBox 8"/>
          <p:cNvSpPr txBox="1"/>
          <p:nvPr/>
        </p:nvSpPr>
        <p:spPr>
          <a:xfrm>
            <a:off x="1775324" y="2319817"/>
            <a:ext cx="9198342" cy="7551917"/>
          </a:xfrm>
          <a:prstGeom prst="rect">
            <a:avLst/>
          </a:prstGeom>
        </p:spPr>
        <p:txBody>
          <a:bodyPr lIns="0" tIns="0" rIns="0" bIns="0" rtlCol="0" anchor="t">
            <a:spAutoFit/>
          </a:bodyPr>
          <a:lstStyle/>
          <a:p>
            <a:pPr algn="l">
              <a:lnSpc>
                <a:spcPts val="5019"/>
              </a:lnSpc>
            </a:pPr>
            <a:r>
              <a:rPr lang="en-US" sz="3860">
                <a:solidFill>
                  <a:srgbClr val="5133E5"/>
                </a:solidFill>
                <a:latin typeface="Alder"/>
                <a:ea typeface="Alder"/>
                <a:cs typeface="Alder"/>
                <a:sym typeface="Alder"/>
              </a:rPr>
              <a:t>    Why Wind Energy Matters</a:t>
            </a:r>
          </a:p>
          <a:p>
            <a:pPr marL="833566" lvl="1" indent="-416783" algn="l">
              <a:lnSpc>
                <a:spcPts val="5019"/>
              </a:lnSpc>
              <a:buFont typeface="Arial"/>
              <a:buChar char="•"/>
            </a:pPr>
            <a:r>
              <a:rPr lang="en-US" sz="3860">
                <a:solidFill>
                  <a:srgbClr val="231F20"/>
                </a:solidFill>
                <a:latin typeface="Alder"/>
                <a:ea typeface="Alder"/>
                <a:cs typeface="Alder"/>
                <a:sym typeface="Alder"/>
              </a:rPr>
              <a:t>Wind energy is a renewable and clean source of power.</a:t>
            </a:r>
          </a:p>
          <a:p>
            <a:pPr algn="l">
              <a:lnSpc>
                <a:spcPts val="5019"/>
              </a:lnSpc>
            </a:pPr>
            <a:endParaRPr lang="en-US" sz="3860">
              <a:solidFill>
                <a:srgbClr val="231F20"/>
              </a:solidFill>
              <a:latin typeface="Alder"/>
              <a:ea typeface="Alder"/>
              <a:cs typeface="Alder"/>
              <a:sym typeface="Alder"/>
            </a:endParaRPr>
          </a:p>
          <a:p>
            <a:pPr marL="833566" lvl="1" indent="-416783" algn="l">
              <a:lnSpc>
                <a:spcPts val="5019"/>
              </a:lnSpc>
              <a:buFont typeface="Arial"/>
              <a:buChar char="•"/>
            </a:pPr>
            <a:r>
              <a:rPr lang="en-US" sz="3860">
                <a:solidFill>
                  <a:srgbClr val="231F20"/>
                </a:solidFill>
                <a:latin typeface="Alder"/>
                <a:ea typeface="Alder"/>
                <a:cs typeface="Alder"/>
                <a:sym typeface="Alder"/>
              </a:rPr>
              <a:t>It plays a critical role in reducing reliance on fossil fuels and lowering carbon emissions.</a:t>
            </a:r>
          </a:p>
          <a:p>
            <a:pPr algn="l">
              <a:lnSpc>
                <a:spcPts val="5019"/>
              </a:lnSpc>
            </a:pPr>
            <a:endParaRPr lang="en-US" sz="3860">
              <a:solidFill>
                <a:srgbClr val="231F20"/>
              </a:solidFill>
              <a:latin typeface="Alder"/>
              <a:ea typeface="Alder"/>
              <a:cs typeface="Alder"/>
              <a:sym typeface="Alder"/>
            </a:endParaRPr>
          </a:p>
          <a:p>
            <a:pPr marL="833566" lvl="1" indent="-416783" algn="l">
              <a:lnSpc>
                <a:spcPts val="5019"/>
              </a:lnSpc>
              <a:buFont typeface="Arial"/>
              <a:buChar char="•"/>
            </a:pPr>
            <a:r>
              <a:rPr lang="en-US" sz="3860">
                <a:solidFill>
                  <a:srgbClr val="231F20"/>
                </a:solidFill>
                <a:latin typeface="Alder"/>
                <a:ea typeface="Alder"/>
                <a:cs typeface="Alder"/>
                <a:sym typeface="Alder"/>
              </a:rPr>
              <a:t>With increasing global energy demands, wind energy offers a sustainable alternative.</a:t>
            </a:r>
          </a:p>
          <a:p>
            <a:pPr algn="ctr">
              <a:lnSpc>
                <a:spcPts val="5019"/>
              </a:lnSpc>
              <a:spcBef>
                <a:spcPct val="0"/>
              </a:spcBef>
            </a:pPr>
            <a:endParaRPr lang="en-US" sz="3860">
              <a:solidFill>
                <a:srgbClr val="231F20"/>
              </a:solidFill>
              <a:latin typeface="Alder"/>
              <a:ea typeface="Alder"/>
              <a:cs typeface="Alder"/>
              <a:sym typeface="Ald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rot="3407869">
            <a:off x="12052165" y="1118883"/>
            <a:ext cx="12471670" cy="5351480"/>
          </a:xfrm>
          <a:custGeom>
            <a:avLst/>
            <a:gdLst/>
            <a:ahLst/>
            <a:cxnLst/>
            <a:rect l="l" t="t" r="r" b="b"/>
            <a:pathLst>
              <a:path w="12471670" h="5351480">
                <a:moveTo>
                  <a:pt x="0" y="0"/>
                </a:moveTo>
                <a:lnTo>
                  <a:pt x="12471670" y="0"/>
                </a:lnTo>
                <a:lnTo>
                  <a:pt x="12471670" y="5351480"/>
                </a:lnTo>
                <a:lnTo>
                  <a:pt x="0" y="53514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203215" y="7962246"/>
            <a:ext cx="4876482" cy="516424"/>
          </a:xfrm>
          <a:custGeom>
            <a:avLst/>
            <a:gdLst/>
            <a:ahLst/>
            <a:cxnLst/>
            <a:rect l="l" t="t" r="r" b="b"/>
            <a:pathLst>
              <a:path w="4876482" h="516424">
                <a:moveTo>
                  <a:pt x="0" y="0"/>
                </a:moveTo>
                <a:lnTo>
                  <a:pt x="4876483" y="0"/>
                </a:lnTo>
                <a:lnTo>
                  <a:pt x="4876483" y="516423"/>
                </a:lnTo>
                <a:lnTo>
                  <a:pt x="0" y="516423"/>
                </a:lnTo>
                <a:lnTo>
                  <a:pt x="0" y="0"/>
                </a:lnTo>
                <a:close/>
              </a:path>
            </a:pathLst>
          </a:custGeom>
          <a:blipFill>
            <a:blip r:embed="rId6"/>
            <a:stretch>
              <a:fillRect t="-86495"/>
            </a:stretch>
          </a:blipFill>
        </p:spPr>
      </p:sp>
      <p:sp>
        <p:nvSpPr>
          <p:cNvPr id="5" name="Freeform 5"/>
          <p:cNvSpPr/>
          <p:nvPr/>
        </p:nvSpPr>
        <p:spPr>
          <a:xfrm rot="3407869">
            <a:off x="-4696947" y="10150458"/>
            <a:ext cx="12471670" cy="5351480"/>
          </a:xfrm>
          <a:custGeom>
            <a:avLst/>
            <a:gdLst/>
            <a:ahLst/>
            <a:cxnLst/>
            <a:rect l="l" t="t" r="r" b="b"/>
            <a:pathLst>
              <a:path w="12471670" h="5351480">
                <a:moveTo>
                  <a:pt x="0" y="0"/>
                </a:moveTo>
                <a:lnTo>
                  <a:pt x="12471670" y="0"/>
                </a:lnTo>
                <a:lnTo>
                  <a:pt x="12471670" y="5351480"/>
                </a:lnTo>
                <a:lnTo>
                  <a:pt x="0" y="53514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9144000" y="489957"/>
            <a:ext cx="8756645" cy="9260407"/>
          </a:xfrm>
          <a:custGeom>
            <a:avLst/>
            <a:gdLst/>
            <a:ahLst/>
            <a:cxnLst/>
            <a:rect l="l" t="t" r="r" b="b"/>
            <a:pathLst>
              <a:path w="8756645" h="9260407">
                <a:moveTo>
                  <a:pt x="0" y="0"/>
                </a:moveTo>
                <a:lnTo>
                  <a:pt x="8756645" y="0"/>
                </a:lnTo>
                <a:lnTo>
                  <a:pt x="8756645" y="9260407"/>
                </a:lnTo>
                <a:lnTo>
                  <a:pt x="0" y="9260407"/>
                </a:lnTo>
                <a:lnTo>
                  <a:pt x="0" y="0"/>
                </a:lnTo>
                <a:close/>
              </a:path>
            </a:pathLst>
          </a:custGeom>
          <a:blipFill>
            <a:blip r:embed="rId7"/>
            <a:stretch>
              <a:fillRect l="-29513" r="-29513"/>
            </a:stretch>
          </a:blipFill>
        </p:spPr>
      </p:sp>
      <p:sp>
        <p:nvSpPr>
          <p:cNvPr id="7" name="TextBox 7"/>
          <p:cNvSpPr txBox="1"/>
          <p:nvPr/>
        </p:nvSpPr>
        <p:spPr>
          <a:xfrm>
            <a:off x="872604" y="915912"/>
            <a:ext cx="9950523" cy="2110883"/>
          </a:xfrm>
          <a:prstGeom prst="rect">
            <a:avLst/>
          </a:prstGeom>
        </p:spPr>
        <p:txBody>
          <a:bodyPr lIns="0" tIns="0" rIns="0" bIns="0" rtlCol="0" anchor="t">
            <a:spAutoFit/>
          </a:bodyPr>
          <a:lstStyle/>
          <a:p>
            <a:pPr marL="0" lvl="0" indent="0" algn="l">
              <a:lnSpc>
                <a:spcPts val="8179"/>
              </a:lnSpc>
            </a:pPr>
            <a:r>
              <a:rPr lang="en-US" sz="7789" b="1" spc="763">
                <a:solidFill>
                  <a:srgbClr val="231F20"/>
                </a:solidFill>
                <a:latin typeface="Oswald Bold"/>
                <a:ea typeface="Oswald Bold"/>
                <a:cs typeface="Oswald Bold"/>
                <a:sym typeface="Oswald Bold"/>
              </a:rPr>
              <a:t>CHALLENGES IN WIND ENERGY</a:t>
            </a:r>
          </a:p>
        </p:txBody>
      </p:sp>
      <p:sp>
        <p:nvSpPr>
          <p:cNvPr id="8" name="TextBox 8"/>
          <p:cNvSpPr txBox="1"/>
          <p:nvPr/>
        </p:nvSpPr>
        <p:spPr>
          <a:xfrm>
            <a:off x="872604" y="3049520"/>
            <a:ext cx="7605112" cy="6063498"/>
          </a:xfrm>
          <a:prstGeom prst="rect">
            <a:avLst/>
          </a:prstGeom>
        </p:spPr>
        <p:txBody>
          <a:bodyPr lIns="0" tIns="0" rIns="0" bIns="0" rtlCol="0" anchor="t">
            <a:spAutoFit/>
          </a:bodyPr>
          <a:lstStyle/>
          <a:p>
            <a:pPr marL="692512" lvl="1" indent="-346256" algn="l">
              <a:lnSpc>
                <a:spcPts val="4426"/>
              </a:lnSpc>
              <a:buFont typeface="Arial"/>
              <a:buChar char="•"/>
            </a:pPr>
            <a:r>
              <a:rPr lang="en-US" sz="3207" spc="314">
                <a:solidFill>
                  <a:srgbClr val="231F20"/>
                </a:solidFill>
                <a:latin typeface="Times New Roman"/>
                <a:ea typeface="Times New Roman"/>
                <a:cs typeface="Times New Roman"/>
                <a:sym typeface="Times New Roman"/>
              </a:rPr>
              <a:t>Unpredictability: Wind speeds can vary significantly.</a:t>
            </a:r>
          </a:p>
          <a:p>
            <a:pPr marL="692512" lvl="1" indent="-346256" algn="l">
              <a:lnSpc>
                <a:spcPts val="4426"/>
              </a:lnSpc>
              <a:buFont typeface="Arial"/>
              <a:buChar char="•"/>
            </a:pPr>
            <a:r>
              <a:rPr lang="en-US" sz="3207" spc="314">
                <a:solidFill>
                  <a:srgbClr val="231F20"/>
                </a:solidFill>
                <a:latin typeface="Times New Roman"/>
                <a:ea typeface="Times New Roman"/>
                <a:cs typeface="Times New Roman"/>
                <a:sym typeface="Times New Roman"/>
              </a:rPr>
              <a:t>Site Selection: Identifying locations with sufficient and consistent wind speeds is crucial.</a:t>
            </a:r>
          </a:p>
          <a:p>
            <a:pPr marL="692512" lvl="1" indent="-346256" algn="l">
              <a:lnSpc>
                <a:spcPts val="4426"/>
              </a:lnSpc>
              <a:buFont typeface="Arial"/>
              <a:buChar char="•"/>
            </a:pPr>
            <a:r>
              <a:rPr lang="en-US" sz="3207" spc="314">
                <a:solidFill>
                  <a:srgbClr val="231F20"/>
                </a:solidFill>
                <a:latin typeface="Times New Roman"/>
                <a:ea typeface="Times New Roman"/>
                <a:cs typeface="Times New Roman"/>
                <a:sym typeface="Times New Roman"/>
              </a:rPr>
              <a:t>Economic Viability: Initial investments depend on precise wind speed data and feasibility studies.</a:t>
            </a:r>
          </a:p>
          <a:p>
            <a:pPr marL="692512" lvl="1" indent="-346256" algn="l">
              <a:lnSpc>
                <a:spcPts val="4426"/>
              </a:lnSpc>
              <a:buFont typeface="Arial"/>
              <a:buChar char="•"/>
            </a:pPr>
            <a:endParaRPr lang="en-US" sz="3207" spc="314">
              <a:solidFill>
                <a:srgbClr val="231F20"/>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2770706" y="-3368517"/>
            <a:ext cx="4959890" cy="49598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4F5"/>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1939591" y="4074130"/>
            <a:ext cx="10393363" cy="1039336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4F5"/>
            </a:solidFill>
          </p:spPr>
        </p:sp>
        <p:sp>
          <p:nvSpPr>
            <p:cNvPr id="7" name="TextBox 7"/>
            <p:cNvSpPr txBox="1"/>
            <p:nvPr/>
          </p:nvSpPr>
          <p:spPr>
            <a:xfrm>
              <a:off x="76200" y="47625"/>
              <a:ext cx="660400" cy="688975"/>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9390287" y="-7101924"/>
            <a:ext cx="12110389" cy="12426705"/>
          </a:xfrm>
          <a:custGeom>
            <a:avLst/>
            <a:gdLst/>
            <a:ahLst/>
            <a:cxnLst/>
            <a:rect l="l" t="t" r="r" b="b"/>
            <a:pathLst>
              <a:path w="12110389" h="12426705">
                <a:moveTo>
                  <a:pt x="0" y="0"/>
                </a:moveTo>
                <a:lnTo>
                  <a:pt x="12110389" y="0"/>
                </a:lnTo>
                <a:lnTo>
                  <a:pt x="12110389" y="12426705"/>
                </a:lnTo>
                <a:lnTo>
                  <a:pt x="0" y="124267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3986589">
            <a:off x="15634345" y="-3823195"/>
            <a:ext cx="9894000" cy="10152425"/>
          </a:xfrm>
          <a:custGeom>
            <a:avLst/>
            <a:gdLst/>
            <a:ahLst/>
            <a:cxnLst/>
            <a:rect l="l" t="t" r="r" b="b"/>
            <a:pathLst>
              <a:path w="9894000" h="10152425">
                <a:moveTo>
                  <a:pt x="0" y="0"/>
                </a:moveTo>
                <a:lnTo>
                  <a:pt x="9894000" y="0"/>
                </a:lnTo>
                <a:lnTo>
                  <a:pt x="9894000" y="10152425"/>
                </a:lnTo>
                <a:lnTo>
                  <a:pt x="0" y="101524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0" name="Picture 10"/>
          <p:cNvPicPr>
            <a:picLocks noChangeAspect="1"/>
          </p:cNvPicPr>
          <p:nvPr/>
        </p:nvPicPr>
        <p:blipFill>
          <a:blip r:embed="rId5"/>
          <a:stretch>
            <a:fillRect/>
          </a:stretch>
        </p:blipFill>
        <p:spPr>
          <a:xfrm>
            <a:off x="12536606" y="7894144"/>
            <a:ext cx="5152030" cy="1589068"/>
          </a:xfrm>
          <a:prstGeom prst="rect">
            <a:avLst/>
          </a:prstGeom>
        </p:spPr>
      </p:pic>
      <p:sp>
        <p:nvSpPr>
          <p:cNvPr id="11" name="Freeform 11"/>
          <p:cNvSpPr/>
          <p:nvPr/>
        </p:nvSpPr>
        <p:spPr>
          <a:xfrm>
            <a:off x="11228013" y="3681106"/>
            <a:ext cx="12578486" cy="7185460"/>
          </a:xfrm>
          <a:custGeom>
            <a:avLst/>
            <a:gdLst/>
            <a:ahLst/>
            <a:cxnLst/>
            <a:rect l="l" t="t" r="r" b="b"/>
            <a:pathLst>
              <a:path w="12578486" h="7185460">
                <a:moveTo>
                  <a:pt x="0" y="0"/>
                </a:moveTo>
                <a:lnTo>
                  <a:pt x="12578487" y="0"/>
                </a:lnTo>
                <a:lnTo>
                  <a:pt x="12578487" y="7185460"/>
                </a:lnTo>
                <a:lnTo>
                  <a:pt x="0" y="7185460"/>
                </a:lnTo>
                <a:lnTo>
                  <a:pt x="0" y="0"/>
                </a:lnTo>
                <a:close/>
              </a:path>
            </a:pathLst>
          </a:custGeom>
          <a:blipFill>
            <a:blip r:embed="rId6"/>
            <a:stretch>
              <a:fillRect/>
            </a:stretch>
          </a:blipFill>
        </p:spPr>
      </p:sp>
      <p:sp>
        <p:nvSpPr>
          <p:cNvPr id="12" name="TextBox 12"/>
          <p:cNvSpPr txBox="1"/>
          <p:nvPr/>
        </p:nvSpPr>
        <p:spPr>
          <a:xfrm>
            <a:off x="1476504" y="723820"/>
            <a:ext cx="12474548" cy="2306194"/>
          </a:xfrm>
          <a:prstGeom prst="rect">
            <a:avLst/>
          </a:prstGeom>
        </p:spPr>
        <p:txBody>
          <a:bodyPr lIns="0" tIns="0" rIns="0" bIns="0" rtlCol="0" anchor="t">
            <a:spAutoFit/>
          </a:bodyPr>
          <a:lstStyle/>
          <a:p>
            <a:pPr algn="l">
              <a:lnSpc>
                <a:spcPts val="9272"/>
              </a:lnSpc>
            </a:pPr>
            <a:r>
              <a:rPr lang="en-US" sz="6719" b="1" spc="658">
                <a:solidFill>
                  <a:srgbClr val="FFFFFF"/>
                </a:solidFill>
                <a:latin typeface="Oswald Bold"/>
                <a:ea typeface="Oswald Bold"/>
                <a:cs typeface="Oswald Bold"/>
                <a:sym typeface="Oswald Bold"/>
              </a:rPr>
              <a:t>WIND SPEED AND ENERGY POTENTIAL</a:t>
            </a:r>
          </a:p>
        </p:txBody>
      </p:sp>
      <p:sp>
        <p:nvSpPr>
          <p:cNvPr id="13" name="TextBox 13"/>
          <p:cNvSpPr txBox="1"/>
          <p:nvPr/>
        </p:nvSpPr>
        <p:spPr>
          <a:xfrm>
            <a:off x="1654077" y="3557281"/>
            <a:ext cx="9851872" cy="5959312"/>
          </a:xfrm>
          <a:prstGeom prst="rect">
            <a:avLst/>
          </a:prstGeom>
        </p:spPr>
        <p:txBody>
          <a:bodyPr lIns="0" tIns="0" rIns="0" bIns="0" rtlCol="0" anchor="t">
            <a:spAutoFit/>
          </a:bodyPr>
          <a:lstStyle/>
          <a:p>
            <a:pPr algn="l">
              <a:lnSpc>
                <a:spcPts val="4674"/>
              </a:lnSpc>
            </a:pPr>
            <a:r>
              <a:rPr lang="en-US" sz="3387" spc="331">
                <a:solidFill>
                  <a:srgbClr val="F5FFF5"/>
                </a:solidFill>
                <a:latin typeface="Times New Roman"/>
                <a:ea typeface="Times New Roman"/>
                <a:cs typeface="Times New Roman"/>
                <a:sym typeface="Times New Roman"/>
              </a:rPr>
              <a:t>The Role of Wind Speed</a:t>
            </a:r>
          </a:p>
          <a:p>
            <a:pPr marL="731316" lvl="1" indent="-365658" algn="l">
              <a:lnSpc>
                <a:spcPts val="4674"/>
              </a:lnSpc>
              <a:buFont typeface="Arial"/>
              <a:buChar char="•"/>
            </a:pPr>
            <a:r>
              <a:rPr lang="en-US" sz="3387" spc="331">
                <a:solidFill>
                  <a:srgbClr val="F5FFF5"/>
                </a:solidFill>
                <a:latin typeface="Times New Roman"/>
                <a:ea typeface="Times New Roman"/>
                <a:cs typeface="Times New Roman"/>
                <a:sym typeface="Times New Roman"/>
              </a:rPr>
              <a:t>Energy produced by a wind turbine is proportional to the cube of wind speed:</a:t>
            </a:r>
          </a:p>
          <a:p>
            <a:pPr marL="1462631" lvl="2" indent="-487544" algn="l">
              <a:lnSpc>
                <a:spcPts val="4674"/>
              </a:lnSpc>
              <a:buFont typeface="Arial"/>
              <a:buChar char="⚬"/>
            </a:pPr>
            <a:r>
              <a:rPr lang="en-US" sz="3387" spc="331">
                <a:solidFill>
                  <a:srgbClr val="F5FFF5"/>
                </a:solidFill>
                <a:latin typeface="Times New Roman"/>
                <a:ea typeface="Times New Roman"/>
                <a:cs typeface="Times New Roman"/>
                <a:sym typeface="Times New Roman"/>
              </a:rPr>
              <a:t>Small changes in speed result in significant variations in energy output.</a:t>
            </a:r>
          </a:p>
          <a:p>
            <a:pPr algn="l">
              <a:lnSpc>
                <a:spcPts val="4674"/>
              </a:lnSpc>
            </a:pPr>
            <a:r>
              <a:rPr lang="en-US" sz="3387" spc="331">
                <a:solidFill>
                  <a:srgbClr val="F5FFF5"/>
                </a:solidFill>
                <a:latin typeface="Times New Roman"/>
                <a:ea typeface="Times New Roman"/>
                <a:cs typeface="Times New Roman"/>
                <a:sym typeface="Times New Roman"/>
              </a:rPr>
              <a:t>High and steady wind speeds lead to:</a:t>
            </a:r>
          </a:p>
          <a:p>
            <a:pPr marL="1462631" lvl="2" indent="-487544" algn="l">
              <a:lnSpc>
                <a:spcPts val="4674"/>
              </a:lnSpc>
              <a:buFont typeface="Arial"/>
              <a:buChar char="⚬"/>
            </a:pPr>
            <a:r>
              <a:rPr lang="en-US" sz="3387" spc="331">
                <a:solidFill>
                  <a:srgbClr val="F5FFF5"/>
                </a:solidFill>
                <a:latin typeface="Times New Roman"/>
                <a:ea typeface="Times New Roman"/>
                <a:cs typeface="Times New Roman"/>
                <a:sym typeface="Times New Roman"/>
              </a:rPr>
              <a:t>More efficient energy generation.</a:t>
            </a:r>
          </a:p>
          <a:p>
            <a:pPr marL="1462631" lvl="2" indent="-487544" algn="l">
              <a:lnSpc>
                <a:spcPts val="4674"/>
              </a:lnSpc>
              <a:buFont typeface="Arial"/>
              <a:buChar char="⚬"/>
            </a:pPr>
            <a:r>
              <a:rPr lang="en-US" sz="3387" spc="331">
                <a:solidFill>
                  <a:srgbClr val="F5FFF5"/>
                </a:solidFill>
                <a:latin typeface="Times New Roman"/>
                <a:ea typeface="Times New Roman"/>
                <a:cs typeface="Times New Roman"/>
                <a:sym typeface="Times New Roman"/>
              </a:rPr>
              <a:t>Lower operational costs.</a:t>
            </a:r>
          </a:p>
          <a:p>
            <a:pPr algn="l">
              <a:lnSpc>
                <a:spcPts val="4674"/>
              </a:lnSpc>
            </a:pPr>
            <a:endParaRPr lang="en-US" sz="3387" spc="331">
              <a:solidFill>
                <a:srgbClr val="F5FFF5"/>
              </a:solidFill>
              <a:latin typeface="Times New Roman"/>
              <a:ea typeface="Times New Roman"/>
              <a:cs typeface="Times New Roman"/>
              <a:sym typeface="Times New Roman"/>
            </a:endParaRPr>
          </a:p>
        </p:txBody>
      </p:sp>
      <p:sp>
        <p:nvSpPr>
          <p:cNvPr id="14" name="TextBox 14"/>
          <p:cNvSpPr txBox="1"/>
          <p:nvPr/>
        </p:nvSpPr>
        <p:spPr>
          <a:xfrm>
            <a:off x="11824886" y="3481081"/>
            <a:ext cx="4252332" cy="1942692"/>
          </a:xfrm>
          <a:prstGeom prst="rect">
            <a:avLst/>
          </a:prstGeom>
        </p:spPr>
        <p:txBody>
          <a:bodyPr lIns="0" tIns="0" rIns="0" bIns="0" rtlCol="0" anchor="t">
            <a:spAutoFit/>
          </a:bodyPr>
          <a:lstStyle/>
          <a:p>
            <a:pPr marL="0" lvl="0" indent="0" algn="ctr">
              <a:lnSpc>
                <a:spcPts val="15816"/>
              </a:lnSpc>
              <a:spcBef>
                <a:spcPct val="0"/>
              </a:spcBef>
            </a:pPr>
            <a:r>
              <a:rPr lang="en-US" sz="11460" b="1">
                <a:solidFill>
                  <a:srgbClr val="231F20"/>
                </a:solidFill>
                <a:latin typeface="Oswald Bold"/>
                <a:ea typeface="Oswald Bold"/>
                <a:cs typeface="Oswald Bold"/>
                <a:sym typeface="Oswald Bold"/>
              </a:rPr>
              <a:t>80%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1557</Words>
  <Application>Microsoft Office PowerPoint</Application>
  <PresentationFormat>Özel</PresentationFormat>
  <Paragraphs>269</Paragraphs>
  <Slides>23</Slides>
  <Notes>17</Notes>
  <HiddenSlides>0</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23</vt:i4>
      </vt:variant>
    </vt:vector>
  </HeadingPairs>
  <TitlesOfParts>
    <vt:vector size="36" baseType="lpstr">
      <vt:lpstr>Oswald</vt:lpstr>
      <vt:lpstr>Arial</vt:lpstr>
      <vt:lpstr>Oswald Bold</vt:lpstr>
      <vt:lpstr>DM Sans</vt:lpstr>
      <vt:lpstr>Montserrat Light Bold</vt:lpstr>
      <vt:lpstr>Times New Roman Bold</vt:lpstr>
      <vt:lpstr>Montserrat Light</vt:lpstr>
      <vt:lpstr>Calibri</vt:lpstr>
      <vt:lpstr>Times New Roman Italics</vt:lpstr>
      <vt:lpstr>Alder</vt:lpstr>
      <vt:lpstr>DM Sans Bold</vt:lpstr>
      <vt:lpstr>Times New Roman</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Problems and Solutions</dc:title>
  <dc:creator>Zafer ASLAN</dc:creator>
  <cp:lastModifiedBy>Zafer ASLAN</cp:lastModifiedBy>
  <cp:revision>2</cp:revision>
  <dcterms:created xsi:type="dcterms:W3CDTF">2006-08-16T00:00:00Z</dcterms:created>
  <dcterms:modified xsi:type="dcterms:W3CDTF">2025-01-23T11:14:49Z</dcterms:modified>
  <dc:identifier>DAGbIHp_Tys</dc:identifier>
</cp:coreProperties>
</file>