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eague Spartan" panose="020B0604020202020204" charset="0"/>
      <p:regular r:id="rId23"/>
    </p:embeddedFont>
    <p:embeddedFont>
      <p:font typeface="Varela Round" panose="020B0604020202020204" charset="-79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93159" y="2678956"/>
            <a:ext cx="13532494" cy="4665834"/>
            <a:chOff x="0" y="0"/>
            <a:chExt cx="3564114" cy="12288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64113" cy="1228862"/>
            </a:xfrm>
            <a:custGeom>
              <a:avLst/>
              <a:gdLst/>
              <a:ahLst/>
              <a:cxnLst/>
              <a:rect l="l" t="t" r="r" b="b"/>
              <a:pathLst>
                <a:path w="3564113" h="1228862">
                  <a:moveTo>
                    <a:pt x="0" y="0"/>
                  </a:moveTo>
                  <a:lnTo>
                    <a:pt x="3564113" y="0"/>
                  </a:lnTo>
                  <a:lnTo>
                    <a:pt x="3564113" y="1228862"/>
                  </a:lnTo>
                  <a:lnTo>
                    <a:pt x="0" y="1228862"/>
                  </a:lnTo>
                  <a:close/>
                </a:path>
              </a:pathLst>
            </a:custGeom>
            <a:solidFill>
              <a:srgbClr val="A7A5A6">
                <a:alpha val="2392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564114" cy="12669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29436" y="3114373"/>
            <a:ext cx="11659939" cy="281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5"/>
              </a:lnSpc>
            </a:pPr>
            <a:r>
              <a:rPr lang="en-US" sz="8089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KORKUTELİ WIND DATA ANALYSIS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031" y="-392031"/>
            <a:ext cx="4487610" cy="4704368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3054639" y="5930056"/>
            <a:ext cx="4695557" cy="3912964"/>
          </a:xfrm>
          <a:custGeom>
            <a:avLst/>
            <a:gdLst/>
            <a:ahLst/>
            <a:cxnLst/>
            <a:rect l="l" t="t" r="r" b="b"/>
            <a:pathLst>
              <a:path w="4695557" h="3912964">
                <a:moveTo>
                  <a:pt x="0" y="0"/>
                </a:moveTo>
                <a:lnTo>
                  <a:pt x="4695557" y="0"/>
                </a:lnTo>
                <a:lnTo>
                  <a:pt x="4695557" y="3912964"/>
                </a:lnTo>
                <a:lnTo>
                  <a:pt x="0" y="391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2649" y="6233261"/>
            <a:ext cx="3632094" cy="3308507"/>
          </a:xfrm>
          <a:custGeom>
            <a:avLst/>
            <a:gdLst/>
            <a:ahLst/>
            <a:cxnLst/>
            <a:rect l="l" t="t" r="r" b="b"/>
            <a:pathLst>
              <a:path w="3632094" h="3308507">
                <a:moveTo>
                  <a:pt x="0" y="0"/>
                </a:moveTo>
                <a:lnTo>
                  <a:pt x="3632093" y="0"/>
                </a:lnTo>
                <a:lnTo>
                  <a:pt x="3632093" y="3308508"/>
                </a:lnTo>
                <a:lnTo>
                  <a:pt x="0" y="3308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65155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665742" y="7108481"/>
            <a:ext cx="2197462" cy="3057789"/>
            <a:chOff x="0" y="0"/>
            <a:chExt cx="2929950" cy="4077052"/>
          </a:xfrm>
        </p:grpSpPr>
        <p:grpSp>
          <p:nvGrpSpPr>
            <p:cNvPr id="6" name="Group 6"/>
            <p:cNvGrpSpPr/>
            <p:nvPr/>
          </p:nvGrpSpPr>
          <p:grpSpPr>
            <a:xfrm rot="5400000">
              <a:off x="673740" y="96836"/>
              <a:ext cx="648500" cy="1705790"/>
              <a:chOff x="0" y="0"/>
              <a:chExt cx="270933" cy="71265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2110899" y="454930"/>
              <a:ext cx="648500" cy="989602"/>
              <a:chOff x="0" y="0"/>
              <a:chExt cx="270933" cy="4134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5400000">
              <a:off x="1271644" y="-1126550"/>
              <a:ext cx="531755" cy="2784855"/>
              <a:chOff x="0" y="0"/>
              <a:chExt cx="222159" cy="11634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629572" y="2360104"/>
              <a:ext cx="652742" cy="1716948"/>
              <a:chOff x="0" y="0"/>
              <a:chExt cx="270933" cy="7126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29572" y="1273981"/>
              <a:ext cx="652742" cy="996075"/>
              <a:chOff x="0" y="0"/>
              <a:chExt cx="270933" cy="4134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1273981"/>
              <a:ext cx="535233" cy="2803071"/>
              <a:chOff x="0" y="0"/>
              <a:chExt cx="222159" cy="116347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5400000">
            <a:off x="15669559" y="7644428"/>
            <a:ext cx="364252" cy="1376224"/>
            <a:chOff x="0" y="0"/>
            <a:chExt cx="485670" cy="183496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1349296"/>
              <a:ext cx="485670" cy="48567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674648"/>
              <a:ext cx="485670" cy="48567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485670" cy="48567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4965616" y="2030217"/>
            <a:ext cx="8356767" cy="61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4"/>
              </a:lnSpc>
              <a:spcBef>
                <a:spcPct val="0"/>
              </a:spcBef>
            </a:pPr>
            <a:r>
              <a:rPr lang="en-US" sz="36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ASSUMPTIONS AND LIMITATIONS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079291" y="3432581"/>
            <a:ext cx="11243093" cy="171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4"/>
              </a:lnSpc>
            </a:pPr>
            <a:r>
              <a:rPr lang="en-US" sz="29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Assumptions </a:t>
            </a:r>
          </a:p>
          <a:p>
            <a:pPr marL="759478" lvl="1" indent="-379739" algn="l">
              <a:lnSpc>
                <a:spcPts val="4924"/>
              </a:lnSpc>
              <a:buFont typeface="Arial"/>
              <a:buChar char="•"/>
            </a:pPr>
            <a:r>
              <a:rPr lang="en-US" sz="35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Dataset represents typical wind conditions.</a:t>
            </a:r>
          </a:p>
          <a:p>
            <a:pPr marL="759478" lvl="1" indent="-379739" algn="l">
              <a:lnSpc>
                <a:spcPts val="4924"/>
              </a:lnSpc>
              <a:buFont typeface="Arial"/>
              <a:buChar char="•"/>
            </a:pPr>
            <a:r>
              <a:rPr lang="en-US" sz="35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No abrupt climate changes.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137033" y="6059127"/>
            <a:ext cx="9502052" cy="227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4"/>
              </a:lnSpc>
            </a:pPr>
            <a:r>
              <a:rPr lang="en-US" sz="29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LIMITATIONS</a:t>
            </a:r>
          </a:p>
          <a:p>
            <a:pPr marL="759478" lvl="1" indent="-379739" algn="l">
              <a:lnSpc>
                <a:spcPts val="4924"/>
              </a:lnSpc>
              <a:buFont typeface="Arial"/>
              <a:buChar char="•"/>
            </a:pPr>
            <a:r>
              <a:rPr lang="en-US" sz="35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Limited dataset timeframe.</a:t>
            </a:r>
          </a:p>
          <a:p>
            <a:pPr marL="759478" lvl="1" indent="-379739" algn="l">
              <a:lnSpc>
                <a:spcPts val="4924"/>
              </a:lnSpc>
              <a:buFont typeface="Arial"/>
              <a:buChar char="•"/>
            </a:pPr>
            <a:r>
              <a:rPr lang="en-US" sz="35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Excludes policy and market dynamics.</a:t>
            </a:r>
          </a:p>
          <a:p>
            <a:pPr algn="l">
              <a:lnSpc>
                <a:spcPts val="4364"/>
              </a:lnSpc>
              <a:spcBef>
                <a:spcPct val="0"/>
              </a:spcBef>
            </a:pPr>
            <a:endParaRPr lang="en-US" sz="3517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721" y="-99968"/>
            <a:ext cx="4579130" cy="48170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686" y="130913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2539687" y="1864048"/>
            <a:ext cx="364252" cy="1376224"/>
            <a:chOff x="0" y="0"/>
            <a:chExt cx="485670" cy="183496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1349296"/>
              <a:ext cx="485670" cy="48567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674648"/>
              <a:ext cx="485670" cy="48567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485670" cy="48567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5187791" y="1939200"/>
            <a:ext cx="7912418" cy="61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4"/>
              </a:lnSpc>
              <a:spcBef>
                <a:spcPct val="0"/>
              </a:spcBef>
            </a:pPr>
            <a:r>
              <a:rPr lang="en-US" sz="36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PRACTICAL RECOMMENDATIONS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2312" y="3855253"/>
            <a:ext cx="6671413" cy="195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5189" lvl="1" indent="-277595" algn="l">
              <a:lnSpc>
                <a:spcPts val="3600"/>
              </a:lnSpc>
              <a:buFont typeface="Arial"/>
              <a:buChar char="•"/>
            </a:pPr>
            <a:r>
              <a:rPr lang="en-US" sz="257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SEASONAL OPTIMIZATION: </a:t>
            </a:r>
          </a:p>
          <a:p>
            <a:pPr algn="l">
              <a:lnSpc>
                <a:spcPts val="4020"/>
              </a:lnSpc>
              <a:spcBef>
                <a:spcPct val="0"/>
              </a:spcBef>
            </a:pPr>
            <a:r>
              <a:rPr lang="en-US" sz="2871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Focus on peak wind seasons for energy generation to maximize output.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39944" y="3855253"/>
            <a:ext cx="6418488" cy="1913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TURBINE SELECTION:</a:t>
            </a:r>
          </a:p>
          <a:p>
            <a:pPr algn="l">
              <a:lnSpc>
                <a:spcPts val="3944"/>
              </a:lnSpc>
            </a:pPr>
            <a:r>
              <a:rPr lang="en-US" sz="28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Employ turbines designed for moderate wind speeds to optimize efficiency.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88019" y="6668111"/>
            <a:ext cx="7237839" cy="1418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POLICY IMPLICATIONS: </a:t>
            </a:r>
          </a:p>
          <a:p>
            <a:pPr algn="l">
              <a:lnSpc>
                <a:spcPts val="3944"/>
              </a:lnSpc>
              <a:spcBef>
                <a:spcPct val="0"/>
              </a:spcBef>
            </a:pPr>
            <a:r>
              <a:rPr lang="en-US" sz="28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Encourage local policymakers to consider wind energy incentives in KORKUTELİ.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791" y="5706927"/>
            <a:ext cx="4836983" cy="47586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6751" y="814076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6064826" y="7505055"/>
            <a:ext cx="579335" cy="1523862"/>
            <a:chOff x="0" y="0"/>
            <a:chExt cx="270933" cy="712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4780945" y="7824957"/>
            <a:ext cx="579335" cy="884058"/>
            <a:chOff x="0" y="0"/>
            <a:chExt cx="270933" cy="413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5634984" y="7633984"/>
            <a:ext cx="475042" cy="2487841"/>
            <a:chOff x="0" y="0"/>
            <a:chExt cx="222159" cy="11634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5970874" y="5473204"/>
            <a:ext cx="583125" cy="1533830"/>
            <a:chOff x="0" y="0"/>
            <a:chExt cx="270933" cy="7126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970874" y="7087478"/>
            <a:ext cx="583125" cy="889840"/>
            <a:chOff x="0" y="0"/>
            <a:chExt cx="270933" cy="4134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6638276" y="5473204"/>
            <a:ext cx="478149" cy="2504114"/>
            <a:chOff x="0" y="0"/>
            <a:chExt cx="222159" cy="11634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3884831" y="2313258"/>
            <a:ext cx="10089231" cy="5664060"/>
          </a:xfrm>
          <a:custGeom>
            <a:avLst/>
            <a:gdLst/>
            <a:ahLst/>
            <a:cxnLst/>
            <a:rect l="l" t="t" r="r" b="b"/>
            <a:pathLst>
              <a:path w="10089231" h="5664060">
                <a:moveTo>
                  <a:pt x="0" y="0"/>
                </a:moveTo>
                <a:lnTo>
                  <a:pt x="10089231" y="0"/>
                </a:lnTo>
                <a:lnTo>
                  <a:pt x="10089231" y="5664060"/>
                </a:lnTo>
                <a:lnTo>
                  <a:pt x="0" y="5664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45" b="-3345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992795" y="718826"/>
            <a:ext cx="11873303" cy="232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1"/>
              </a:lnSpc>
            </a:pPr>
            <a:r>
              <a:rPr lang="en-US" sz="4436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TIME_SERIES_KORKUTELI_WIND_SPEED.</a:t>
            </a:r>
          </a:p>
          <a:p>
            <a:pPr algn="ctr">
              <a:lnSpc>
                <a:spcPts val="6211"/>
              </a:lnSpc>
            </a:pPr>
            <a:endParaRPr lang="en-US" sz="4436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6064826" y="7505055"/>
            <a:ext cx="579335" cy="1523862"/>
            <a:chOff x="0" y="0"/>
            <a:chExt cx="270933" cy="712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4780945" y="7824957"/>
            <a:ext cx="579335" cy="884058"/>
            <a:chOff x="0" y="0"/>
            <a:chExt cx="270933" cy="413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5634984" y="7633984"/>
            <a:ext cx="475042" cy="2487841"/>
            <a:chOff x="0" y="0"/>
            <a:chExt cx="222159" cy="11634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5970874" y="5473204"/>
            <a:ext cx="583125" cy="1533830"/>
            <a:chOff x="0" y="0"/>
            <a:chExt cx="270933" cy="7126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970874" y="7087478"/>
            <a:ext cx="583125" cy="889840"/>
            <a:chOff x="0" y="0"/>
            <a:chExt cx="270933" cy="4134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6638276" y="5473204"/>
            <a:ext cx="478149" cy="2504114"/>
            <a:chOff x="0" y="0"/>
            <a:chExt cx="222159" cy="11634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3725796" y="2579630"/>
            <a:ext cx="10642756" cy="5787148"/>
          </a:xfrm>
          <a:custGeom>
            <a:avLst/>
            <a:gdLst/>
            <a:ahLst/>
            <a:cxnLst/>
            <a:rect l="l" t="t" r="r" b="b"/>
            <a:pathLst>
              <a:path w="10642756" h="5787148">
                <a:moveTo>
                  <a:pt x="0" y="0"/>
                </a:moveTo>
                <a:lnTo>
                  <a:pt x="10642756" y="0"/>
                </a:lnTo>
                <a:lnTo>
                  <a:pt x="10642756" y="5787149"/>
                </a:lnTo>
                <a:lnTo>
                  <a:pt x="0" y="578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12" b="-2312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995379" y="1756624"/>
            <a:ext cx="1163320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HISTOGRAM_KORKUTELI_WIND_SPEED.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5825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6064826" y="7505055"/>
            <a:ext cx="579335" cy="1523862"/>
            <a:chOff x="0" y="0"/>
            <a:chExt cx="270933" cy="712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4780945" y="7824957"/>
            <a:ext cx="579335" cy="884058"/>
            <a:chOff x="0" y="0"/>
            <a:chExt cx="270933" cy="413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5634984" y="7633984"/>
            <a:ext cx="475042" cy="2487841"/>
            <a:chOff x="0" y="0"/>
            <a:chExt cx="222159" cy="11634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5970874" y="5473204"/>
            <a:ext cx="583125" cy="1533830"/>
            <a:chOff x="0" y="0"/>
            <a:chExt cx="270933" cy="7126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970874" y="7087478"/>
            <a:ext cx="583125" cy="889840"/>
            <a:chOff x="0" y="0"/>
            <a:chExt cx="270933" cy="4134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6638276" y="5473204"/>
            <a:ext cx="478149" cy="2504114"/>
            <a:chOff x="0" y="0"/>
            <a:chExt cx="222159" cy="11634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3326950" y="2723631"/>
            <a:ext cx="10576130" cy="5652140"/>
          </a:xfrm>
          <a:custGeom>
            <a:avLst/>
            <a:gdLst/>
            <a:ahLst/>
            <a:cxnLst/>
            <a:rect l="l" t="t" r="r" b="b"/>
            <a:pathLst>
              <a:path w="10576130" h="5652140">
                <a:moveTo>
                  <a:pt x="0" y="0"/>
                </a:moveTo>
                <a:lnTo>
                  <a:pt x="10576130" y="0"/>
                </a:lnTo>
                <a:lnTo>
                  <a:pt x="10576130" y="5652140"/>
                </a:lnTo>
                <a:lnTo>
                  <a:pt x="0" y="5652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18" b="-3518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885369" y="1549275"/>
            <a:ext cx="12185244" cy="820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6"/>
              </a:lnSpc>
            </a:pPr>
            <a:r>
              <a:rPr lang="en-US" sz="4811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FORECAST_KORKUTELI_WIND_SPEED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6064826" y="7505055"/>
            <a:ext cx="579335" cy="1523862"/>
            <a:chOff x="0" y="0"/>
            <a:chExt cx="270933" cy="712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4780945" y="7824957"/>
            <a:ext cx="579335" cy="884058"/>
            <a:chOff x="0" y="0"/>
            <a:chExt cx="270933" cy="413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5634984" y="7633984"/>
            <a:ext cx="475042" cy="2487841"/>
            <a:chOff x="0" y="0"/>
            <a:chExt cx="222159" cy="11634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5970874" y="5473204"/>
            <a:ext cx="583125" cy="1533830"/>
            <a:chOff x="0" y="0"/>
            <a:chExt cx="270933" cy="7126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970874" y="7087478"/>
            <a:ext cx="583125" cy="889840"/>
            <a:chOff x="0" y="0"/>
            <a:chExt cx="270933" cy="4134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6638276" y="5473204"/>
            <a:ext cx="478149" cy="2504114"/>
            <a:chOff x="0" y="0"/>
            <a:chExt cx="222159" cy="11634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710164" y="2542763"/>
            <a:ext cx="8794469" cy="6035205"/>
          </a:xfrm>
          <a:custGeom>
            <a:avLst/>
            <a:gdLst/>
            <a:ahLst/>
            <a:cxnLst/>
            <a:rect l="l" t="t" r="r" b="b"/>
            <a:pathLst>
              <a:path w="8794469" h="6035205">
                <a:moveTo>
                  <a:pt x="0" y="0"/>
                </a:moveTo>
                <a:lnTo>
                  <a:pt x="8794470" y="0"/>
                </a:lnTo>
                <a:lnTo>
                  <a:pt x="8794470" y="6035205"/>
                </a:lnTo>
                <a:lnTo>
                  <a:pt x="0" y="6035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885369" y="1558800"/>
            <a:ext cx="12502536" cy="74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8"/>
              </a:lnSpc>
            </a:pPr>
            <a:r>
              <a:rPr lang="en-US" sz="4363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CLUSTERING_KORKUTELI_WIND_SPEED.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6230600" cy="10287000"/>
            <a:chOff x="0" y="0"/>
            <a:chExt cx="427472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709333"/>
            </a:xfrm>
            <a:custGeom>
              <a:avLst/>
              <a:gdLst/>
              <a:ahLst/>
              <a:cxnLst/>
              <a:rect l="l" t="t" r="r" b="b"/>
              <a:pathLst>
                <a:path w="4274726" h="2709333">
                  <a:moveTo>
                    <a:pt x="0" y="0"/>
                  </a:moveTo>
                  <a:lnTo>
                    <a:pt x="4274726" y="0"/>
                  </a:lnTo>
                  <a:lnTo>
                    <a:pt x="42747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6678070" y="8379408"/>
            <a:ext cx="579335" cy="1523862"/>
            <a:chOff x="0" y="0"/>
            <a:chExt cx="270933" cy="712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5530740" y="8796507"/>
            <a:ext cx="579335" cy="884058"/>
            <a:chOff x="0" y="0"/>
            <a:chExt cx="270933" cy="413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6598962" y="8521804"/>
            <a:ext cx="475042" cy="2487841"/>
            <a:chOff x="0" y="0"/>
            <a:chExt cx="222159" cy="11634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6967738" y="7864636"/>
            <a:ext cx="583125" cy="889840"/>
            <a:chOff x="0" y="0"/>
            <a:chExt cx="270933" cy="4134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7598414" y="7261610"/>
            <a:ext cx="478149" cy="2504114"/>
            <a:chOff x="0" y="0"/>
            <a:chExt cx="222159" cy="11634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5607178" y="844054"/>
            <a:ext cx="7365717" cy="9258300"/>
          </a:xfrm>
          <a:custGeom>
            <a:avLst/>
            <a:gdLst/>
            <a:ahLst/>
            <a:cxnLst/>
            <a:rect l="l" t="t" r="r" b="b"/>
            <a:pathLst>
              <a:path w="7365717" h="9258300">
                <a:moveTo>
                  <a:pt x="0" y="0"/>
                </a:moveTo>
                <a:lnTo>
                  <a:pt x="7365716" y="0"/>
                </a:lnTo>
                <a:lnTo>
                  <a:pt x="7365716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84" r="-1695" b="-1795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051378" y="217466"/>
            <a:ext cx="11002998" cy="74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2"/>
              </a:lnSpc>
            </a:pPr>
            <a:r>
              <a:rPr lang="en-US" sz="4344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DECOMPOSITION_PLOTS_KORKUTELI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5825" y="1151409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6064826" y="7505055"/>
            <a:ext cx="579335" cy="1523862"/>
            <a:chOff x="0" y="0"/>
            <a:chExt cx="270933" cy="712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4780945" y="7824957"/>
            <a:ext cx="579335" cy="884058"/>
            <a:chOff x="0" y="0"/>
            <a:chExt cx="270933" cy="413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5634984" y="7633984"/>
            <a:ext cx="475042" cy="2487841"/>
            <a:chOff x="0" y="0"/>
            <a:chExt cx="222159" cy="11634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609" tIns="28609" rIns="28609" bIns="286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5970874" y="5473204"/>
            <a:ext cx="583125" cy="1533830"/>
            <a:chOff x="0" y="0"/>
            <a:chExt cx="270933" cy="7126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" cy="712653"/>
            </a:xfrm>
            <a:custGeom>
              <a:avLst/>
              <a:gdLst/>
              <a:ahLst/>
              <a:cxnLst/>
              <a:rect l="l" t="t" r="r" b="b"/>
              <a:pathLst>
                <a:path w="270933" h="712653">
                  <a:moveTo>
                    <a:pt x="0" y="0"/>
                  </a:moveTo>
                  <a:lnTo>
                    <a:pt x="270933" y="0"/>
                  </a:lnTo>
                  <a:lnTo>
                    <a:pt x="270933" y="712653"/>
                  </a:lnTo>
                  <a:lnTo>
                    <a:pt x="0" y="71265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0933" cy="750753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970874" y="7087478"/>
            <a:ext cx="583125" cy="889840"/>
            <a:chOff x="0" y="0"/>
            <a:chExt cx="270933" cy="4134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33" cy="413441"/>
            </a:xfrm>
            <a:custGeom>
              <a:avLst/>
              <a:gdLst/>
              <a:ahLst/>
              <a:cxnLst/>
              <a:rect l="l" t="t" r="r" b="b"/>
              <a:pathLst>
                <a:path w="270933" h="413441">
                  <a:moveTo>
                    <a:pt x="0" y="0"/>
                  </a:moveTo>
                  <a:lnTo>
                    <a:pt x="270933" y="0"/>
                  </a:lnTo>
                  <a:lnTo>
                    <a:pt x="270933" y="413441"/>
                  </a:lnTo>
                  <a:lnTo>
                    <a:pt x="0" y="413441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33" cy="45154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6638276" y="5473204"/>
            <a:ext cx="478149" cy="2504114"/>
            <a:chOff x="0" y="0"/>
            <a:chExt cx="222159" cy="11634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2159" cy="1163470"/>
            </a:xfrm>
            <a:custGeom>
              <a:avLst/>
              <a:gdLst/>
              <a:ahLst/>
              <a:cxnLst/>
              <a:rect l="l" t="t" r="r" b="b"/>
              <a:pathLst>
                <a:path w="222159" h="1163470">
                  <a:moveTo>
                    <a:pt x="0" y="0"/>
                  </a:moveTo>
                  <a:lnTo>
                    <a:pt x="222159" y="0"/>
                  </a:lnTo>
                  <a:lnTo>
                    <a:pt x="222159" y="1163470"/>
                  </a:lnTo>
                  <a:lnTo>
                    <a:pt x="0" y="1163470"/>
                  </a:lnTo>
                  <a:close/>
                </a:path>
              </a:pathLst>
            </a:custGeom>
            <a:solidFill>
              <a:srgbClr val="A7A5A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22159" cy="1201570"/>
            </a:xfrm>
            <a:prstGeom prst="rect">
              <a:avLst/>
            </a:prstGeom>
          </p:spPr>
          <p:txBody>
            <a:bodyPr lIns="28796" tIns="28796" rIns="28796" bIns="287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39705" y="2396260"/>
            <a:ext cx="13972937" cy="384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2416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REFERENCES</a:t>
            </a:r>
          </a:p>
          <a:p>
            <a:pPr algn="ctr">
              <a:lnSpc>
                <a:spcPts val="3383"/>
              </a:lnSpc>
            </a:pPr>
            <a:endParaRPr lang="en-US" sz="2416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3383"/>
              </a:lnSpc>
            </a:pPr>
            <a:r>
              <a:rPr lang="en-US" sz="2416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- Dağtekin and Yelmen (2022). Wind energy potential in Mersin province.</a:t>
            </a:r>
          </a:p>
          <a:p>
            <a:pPr algn="ctr">
              <a:lnSpc>
                <a:spcPts val="3383"/>
              </a:lnSpc>
            </a:pPr>
            <a:r>
              <a:rPr lang="en-US" sz="2416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- Arslan (2015). Statistical analysis of Turkey’s wind energy potential.</a:t>
            </a:r>
          </a:p>
          <a:p>
            <a:pPr algn="ctr">
              <a:lnSpc>
                <a:spcPts val="3383"/>
              </a:lnSpc>
            </a:pPr>
            <a:r>
              <a:rPr lang="en-US" sz="2416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- El-Halees (2015). Data mining applications in wind energy analysis.</a:t>
            </a:r>
          </a:p>
          <a:p>
            <a:pPr algn="ctr">
              <a:lnSpc>
                <a:spcPts val="3383"/>
              </a:lnSpc>
            </a:pPr>
            <a:r>
              <a:rPr lang="en-US" sz="2416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- Reddy and Reddy (2019). Estimating wind speed using data mining techniques.</a:t>
            </a:r>
          </a:p>
          <a:p>
            <a:pPr algn="ctr">
              <a:lnSpc>
                <a:spcPts val="3383"/>
              </a:lnSpc>
            </a:pPr>
            <a:r>
              <a:rPr lang="en-US" sz="2416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- Gönül et al. (2021). Turkey’s wind energy market and policies.</a:t>
            </a:r>
          </a:p>
          <a:p>
            <a:pPr algn="ctr">
              <a:lnSpc>
                <a:spcPts val="3383"/>
              </a:lnSpc>
            </a:pPr>
            <a:endParaRPr lang="en-US" sz="2416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3383"/>
              </a:lnSpc>
              <a:spcBef>
                <a:spcPct val="0"/>
              </a:spcBef>
            </a:pPr>
            <a:endParaRPr lang="en-US" sz="2416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55" y="5387752"/>
            <a:ext cx="4676938" cy="4628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01016" y="1929590"/>
            <a:ext cx="12285967" cy="162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10180" y="3998595"/>
            <a:ext cx="12285967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Analyzing KORKUTELİ wind speed data for renewable energy utilizationthrough data mining techniques</a:t>
            </a:r>
          </a:p>
        </p:txBody>
      </p:sp>
      <p:grpSp>
        <p:nvGrpSpPr>
          <p:cNvPr id="7" name="Group 7"/>
          <p:cNvGrpSpPr/>
          <p:nvPr/>
        </p:nvGrpSpPr>
        <p:grpSpPr>
          <a:xfrm rot="-5400000">
            <a:off x="180942" y="6589465"/>
            <a:ext cx="3507322" cy="4880471"/>
            <a:chOff x="0" y="0"/>
            <a:chExt cx="4676429" cy="6507294"/>
          </a:xfrm>
        </p:grpSpPr>
        <p:grpSp>
          <p:nvGrpSpPr>
            <p:cNvPr id="8" name="Group 8"/>
            <p:cNvGrpSpPr/>
            <p:nvPr/>
          </p:nvGrpSpPr>
          <p:grpSpPr>
            <a:xfrm rot="5400000">
              <a:off x="1075341" y="154558"/>
              <a:ext cx="1035057" cy="2722575"/>
              <a:chOff x="0" y="0"/>
              <a:chExt cx="270933" cy="7126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5400000">
              <a:off x="3369160" y="726104"/>
              <a:ext cx="1035057" cy="1579482"/>
              <a:chOff x="0" y="0"/>
              <a:chExt cx="270933" cy="41344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5400000">
              <a:off x="2029644" y="-1798062"/>
              <a:ext cx="848723" cy="4444847"/>
              <a:chOff x="0" y="0"/>
              <a:chExt cx="222159" cy="116347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004847" y="3766911"/>
              <a:ext cx="1041827" cy="2740383"/>
              <a:chOff x="0" y="0"/>
              <a:chExt cx="270933" cy="71265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04847" y="2033374"/>
              <a:ext cx="1041827" cy="1589814"/>
              <a:chOff x="0" y="0"/>
              <a:chExt cx="270933" cy="41344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2033374"/>
              <a:ext cx="854274" cy="4473920"/>
              <a:chOff x="0" y="0"/>
              <a:chExt cx="222159" cy="116347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 rot="-5400000">
            <a:off x="15610514" y="1962639"/>
            <a:ext cx="364252" cy="1376224"/>
            <a:chOff x="0" y="0"/>
            <a:chExt cx="485670" cy="1834966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1349296"/>
              <a:ext cx="485670" cy="485670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674648"/>
              <a:ext cx="485670" cy="485670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0"/>
              <a:ext cx="485670" cy="485670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6" name="TextBox 36"/>
          <p:cNvSpPr txBox="1"/>
          <p:nvPr/>
        </p:nvSpPr>
        <p:spPr>
          <a:xfrm>
            <a:off x="3176109" y="5610225"/>
            <a:ext cx="11281334" cy="173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ANALYZES HISTORICAL WIND SPEED DATA.</a:t>
            </a:r>
          </a:p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Identifies patterns and trends.</a:t>
            </a:r>
          </a:p>
          <a:p>
            <a:pPr marL="543584" lvl="1" indent="-271792" algn="just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Predicts future wind behavior to assess feasibility for renewable energy projects</a:t>
            </a:r>
          </a:p>
        </p:txBody>
      </p:sp>
      <p:sp>
        <p:nvSpPr>
          <p:cNvPr id="37" name="Freeform 37"/>
          <p:cNvSpPr/>
          <p:nvPr/>
        </p:nvSpPr>
        <p:spPr>
          <a:xfrm>
            <a:off x="14600676" y="7297519"/>
            <a:ext cx="2383928" cy="1960781"/>
          </a:xfrm>
          <a:custGeom>
            <a:avLst/>
            <a:gdLst/>
            <a:ahLst/>
            <a:cxnLst/>
            <a:rect l="l" t="t" r="r" b="b"/>
            <a:pathLst>
              <a:path w="2383928" h="1960781">
                <a:moveTo>
                  <a:pt x="0" y="0"/>
                </a:moveTo>
                <a:lnTo>
                  <a:pt x="2383928" y="0"/>
                </a:lnTo>
                <a:lnTo>
                  <a:pt x="2383928" y="1960781"/>
                </a:lnTo>
                <a:lnTo>
                  <a:pt x="0" y="1960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089" y="791886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5295028" y="5911354"/>
            <a:ext cx="3507322" cy="4880471"/>
            <a:chOff x="0" y="0"/>
            <a:chExt cx="4676429" cy="6507294"/>
          </a:xfrm>
        </p:grpSpPr>
        <p:grpSp>
          <p:nvGrpSpPr>
            <p:cNvPr id="6" name="Group 6"/>
            <p:cNvGrpSpPr/>
            <p:nvPr/>
          </p:nvGrpSpPr>
          <p:grpSpPr>
            <a:xfrm rot="5400000">
              <a:off x="1075341" y="154558"/>
              <a:ext cx="1035057" cy="2722575"/>
              <a:chOff x="0" y="0"/>
              <a:chExt cx="270933" cy="71265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3369160" y="726104"/>
              <a:ext cx="1035057" cy="1579482"/>
              <a:chOff x="0" y="0"/>
              <a:chExt cx="270933" cy="4134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5400000">
              <a:off x="2029644" y="-1798062"/>
              <a:ext cx="848723" cy="4444847"/>
              <a:chOff x="0" y="0"/>
              <a:chExt cx="222159" cy="11634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04847" y="3766911"/>
              <a:ext cx="1041827" cy="2740383"/>
              <a:chOff x="0" y="0"/>
              <a:chExt cx="270933" cy="7126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004847" y="2033374"/>
              <a:ext cx="1041827" cy="1589814"/>
              <a:chOff x="0" y="0"/>
              <a:chExt cx="270933" cy="4134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2033374"/>
              <a:ext cx="854274" cy="4473920"/>
              <a:chOff x="0" y="0"/>
              <a:chExt cx="222159" cy="116347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5400000">
            <a:off x="2539687" y="1864048"/>
            <a:ext cx="364252" cy="1376224"/>
            <a:chOff x="0" y="0"/>
            <a:chExt cx="485670" cy="183496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1349296"/>
              <a:ext cx="485670" cy="48567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674648"/>
              <a:ext cx="485670" cy="48567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485670" cy="48567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1313446" y="3211624"/>
            <a:ext cx="6402585" cy="10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8"/>
              </a:lnSpc>
            </a:pPr>
            <a:r>
              <a:rPr lang="en-US" sz="307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 STATEMENT:</a:t>
            </a:r>
          </a:p>
          <a:p>
            <a:pPr algn="ctr">
              <a:lnSpc>
                <a:spcPts val="4298"/>
              </a:lnSpc>
              <a:spcBef>
                <a:spcPct val="0"/>
              </a:spcBef>
            </a:pPr>
            <a:endParaRPr lang="en-US" sz="307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789536" y="4183288"/>
            <a:ext cx="13306033" cy="200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4"/>
              </a:lnSpc>
              <a:spcBef>
                <a:spcPct val="0"/>
              </a:spcBef>
            </a:pPr>
            <a:r>
              <a:rPr lang="en-US" sz="38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Wind energy is a significant renewable energy source, but its feasibility heavily depends on consistent and predictable wind speeds</a:t>
            </a:r>
          </a:p>
        </p:txBody>
      </p:sp>
      <p:sp>
        <p:nvSpPr>
          <p:cNvPr id="36" name="Freeform 36"/>
          <p:cNvSpPr/>
          <p:nvPr/>
        </p:nvSpPr>
        <p:spPr>
          <a:xfrm>
            <a:off x="818089" y="6508059"/>
            <a:ext cx="3063362" cy="3137522"/>
          </a:xfrm>
          <a:custGeom>
            <a:avLst/>
            <a:gdLst/>
            <a:ahLst/>
            <a:cxnLst/>
            <a:rect l="l" t="t" r="r" b="b"/>
            <a:pathLst>
              <a:path w="3063362" h="3137522">
                <a:moveTo>
                  <a:pt x="0" y="0"/>
                </a:moveTo>
                <a:lnTo>
                  <a:pt x="3063362" y="0"/>
                </a:lnTo>
                <a:lnTo>
                  <a:pt x="3063362" y="3137522"/>
                </a:lnTo>
                <a:lnTo>
                  <a:pt x="0" y="313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71417" y="6608515"/>
            <a:ext cx="3507322" cy="4880471"/>
            <a:chOff x="0" y="0"/>
            <a:chExt cx="4676429" cy="6507294"/>
          </a:xfrm>
        </p:grpSpPr>
        <p:grpSp>
          <p:nvGrpSpPr>
            <p:cNvPr id="6" name="Group 6"/>
            <p:cNvGrpSpPr/>
            <p:nvPr/>
          </p:nvGrpSpPr>
          <p:grpSpPr>
            <a:xfrm rot="5400000">
              <a:off x="1075341" y="154558"/>
              <a:ext cx="1035057" cy="2722575"/>
              <a:chOff x="0" y="0"/>
              <a:chExt cx="270933" cy="71265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3369160" y="726104"/>
              <a:ext cx="1035057" cy="1579482"/>
              <a:chOff x="0" y="0"/>
              <a:chExt cx="270933" cy="4134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5400000">
              <a:off x="2029644" y="-1798062"/>
              <a:ext cx="848723" cy="4444847"/>
              <a:chOff x="0" y="0"/>
              <a:chExt cx="222159" cy="11634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04847" y="3766911"/>
              <a:ext cx="1041827" cy="2740383"/>
              <a:chOff x="0" y="0"/>
              <a:chExt cx="270933" cy="7126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004847" y="2033374"/>
              <a:ext cx="1041827" cy="1589814"/>
              <a:chOff x="0" y="0"/>
              <a:chExt cx="270933" cy="4134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2033374"/>
              <a:ext cx="854274" cy="4473920"/>
              <a:chOff x="0" y="0"/>
              <a:chExt cx="222159" cy="116347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5400000">
            <a:off x="15627466" y="1676354"/>
            <a:ext cx="364252" cy="1376224"/>
            <a:chOff x="0" y="0"/>
            <a:chExt cx="485670" cy="183496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1349296"/>
              <a:ext cx="485670" cy="48567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674648"/>
              <a:ext cx="485670" cy="48567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485670" cy="48567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2276956" y="2198520"/>
            <a:ext cx="5144453" cy="62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4"/>
              </a:lnSpc>
              <a:spcBef>
                <a:spcPct val="0"/>
              </a:spcBef>
            </a:pPr>
            <a:r>
              <a:rPr lang="en-US" sz="37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AIM OF THE PROJECT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568838" y="3569850"/>
            <a:ext cx="9705140" cy="405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4247" lvl="1" indent="-412123" algn="l">
              <a:lnSpc>
                <a:spcPts val="5344"/>
              </a:lnSpc>
              <a:buFont typeface="Arial"/>
              <a:buChar char="•"/>
            </a:pPr>
            <a:r>
              <a:rPr lang="en-US" sz="38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Understand wind speed patterns.</a:t>
            </a:r>
          </a:p>
          <a:p>
            <a:pPr algn="l">
              <a:lnSpc>
                <a:spcPts val="5344"/>
              </a:lnSpc>
            </a:pPr>
            <a:endParaRPr lang="en-US" sz="3817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824247" lvl="1" indent="-412123" algn="l">
              <a:lnSpc>
                <a:spcPts val="5344"/>
              </a:lnSpc>
              <a:buFont typeface="Arial"/>
              <a:buChar char="•"/>
            </a:pPr>
            <a:r>
              <a:rPr lang="en-US" sz="38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Simulate future scenarios.</a:t>
            </a:r>
          </a:p>
          <a:p>
            <a:pPr algn="l">
              <a:lnSpc>
                <a:spcPts val="5344"/>
              </a:lnSpc>
            </a:pPr>
            <a:endParaRPr lang="en-US" sz="3817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824247" lvl="1" indent="-412123" algn="l">
              <a:lnSpc>
                <a:spcPts val="5344"/>
              </a:lnSpc>
              <a:buFont typeface="Arial"/>
              <a:buChar char="•"/>
            </a:pPr>
            <a:r>
              <a:rPr lang="en-US" sz="38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Assess potential for energy projects.</a:t>
            </a:r>
          </a:p>
          <a:p>
            <a:pPr algn="l">
              <a:lnSpc>
                <a:spcPts val="5484"/>
              </a:lnSpc>
            </a:pPr>
            <a:endParaRPr lang="en-US" sz="3817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14476849" y="6425048"/>
            <a:ext cx="3272028" cy="3242282"/>
          </a:xfrm>
          <a:custGeom>
            <a:avLst/>
            <a:gdLst/>
            <a:ahLst/>
            <a:cxnLst/>
            <a:rect l="l" t="t" r="r" b="b"/>
            <a:pathLst>
              <a:path w="3272028" h="3242282">
                <a:moveTo>
                  <a:pt x="0" y="0"/>
                </a:moveTo>
                <a:lnTo>
                  <a:pt x="3272028" y="0"/>
                </a:lnTo>
                <a:lnTo>
                  <a:pt x="3272028" y="3242282"/>
                </a:lnTo>
                <a:lnTo>
                  <a:pt x="0" y="3242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499" y="726608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5295028" y="5892304"/>
            <a:ext cx="3507322" cy="4880471"/>
            <a:chOff x="0" y="0"/>
            <a:chExt cx="4676429" cy="6507294"/>
          </a:xfrm>
        </p:grpSpPr>
        <p:grpSp>
          <p:nvGrpSpPr>
            <p:cNvPr id="6" name="Group 6"/>
            <p:cNvGrpSpPr/>
            <p:nvPr/>
          </p:nvGrpSpPr>
          <p:grpSpPr>
            <a:xfrm rot="5400000">
              <a:off x="1075341" y="154558"/>
              <a:ext cx="1035057" cy="2722575"/>
              <a:chOff x="0" y="0"/>
              <a:chExt cx="270933" cy="71265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3369160" y="726104"/>
              <a:ext cx="1035057" cy="1579482"/>
              <a:chOff x="0" y="0"/>
              <a:chExt cx="270933" cy="4134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5400000">
              <a:off x="2029644" y="-1798062"/>
              <a:ext cx="848723" cy="4444847"/>
              <a:chOff x="0" y="0"/>
              <a:chExt cx="222159" cy="11634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04847" y="3766911"/>
              <a:ext cx="1041827" cy="2740383"/>
              <a:chOff x="0" y="0"/>
              <a:chExt cx="270933" cy="7126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004847" y="2033374"/>
              <a:ext cx="1041827" cy="1589814"/>
              <a:chOff x="0" y="0"/>
              <a:chExt cx="270933" cy="4134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2033374"/>
              <a:ext cx="854274" cy="4473920"/>
              <a:chOff x="0" y="0"/>
              <a:chExt cx="222159" cy="116347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4" name="TextBox 24"/>
          <p:cNvSpPr txBox="1"/>
          <p:nvPr/>
        </p:nvSpPr>
        <p:spPr>
          <a:xfrm>
            <a:off x="1308021" y="1412968"/>
            <a:ext cx="8223290" cy="62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4"/>
              </a:lnSpc>
              <a:spcBef>
                <a:spcPct val="0"/>
              </a:spcBef>
            </a:pPr>
            <a:r>
              <a:rPr lang="en-US" sz="37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GENERAL REVIEW OF LITERATURE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81880" y="3016833"/>
            <a:ext cx="13363306" cy="2126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2"/>
              </a:lnSpc>
            </a:pPr>
            <a:r>
              <a:rPr lang="en-US" sz="297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•WIND ENERGY POTENTIAL:</a:t>
            </a:r>
          </a:p>
          <a:p>
            <a:pPr algn="l">
              <a:lnSpc>
                <a:spcPts val="4162"/>
              </a:lnSpc>
            </a:pPr>
            <a:r>
              <a:rPr lang="en-US" sz="2972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Studies highlight Turkey's potential for wind energy.</a:t>
            </a:r>
          </a:p>
          <a:p>
            <a:pPr algn="ctr">
              <a:lnSpc>
                <a:spcPts val="2902"/>
              </a:lnSpc>
            </a:pPr>
            <a:endParaRPr lang="en-US" sz="2972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902"/>
              </a:lnSpc>
            </a:pPr>
            <a:endParaRPr lang="en-US" sz="2972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902"/>
              </a:lnSpc>
              <a:spcBef>
                <a:spcPct val="0"/>
              </a:spcBef>
            </a:pPr>
            <a:endParaRPr lang="en-US" sz="2972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681880" y="4600194"/>
            <a:ext cx="14021836" cy="1029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 DATA MINING IN WIND ENERGY:</a:t>
            </a:r>
          </a:p>
          <a:p>
            <a:pPr algn="l">
              <a:lnSpc>
                <a:spcPts val="4158"/>
              </a:lnSpc>
              <a:spcBef>
                <a:spcPct val="0"/>
              </a:spcBef>
            </a:pPr>
            <a:r>
              <a:rPr lang="en-US" sz="297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Effective in uncovering hidden patterns and forecasting trends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81880" y="6285088"/>
            <a:ext cx="9257943" cy="155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•REGIONAL STUDIES:</a:t>
            </a:r>
          </a:p>
          <a:p>
            <a:pPr algn="ctr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Provide insights for renewable energy initiatives.</a:t>
            </a:r>
          </a:p>
          <a:p>
            <a:pPr algn="ctr">
              <a:lnSpc>
                <a:spcPts val="4158"/>
              </a:lnSpc>
              <a:spcBef>
                <a:spcPct val="0"/>
              </a:spcBef>
            </a:pPr>
            <a:endParaRPr lang="en-US" sz="297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28" name="Group 28"/>
          <p:cNvGrpSpPr/>
          <p:nvPr/>
        </p:nvGrpSpPr>
        <p:grpSpPr>
          <a:xfrm rot="-5400000">
            <a:off x="15112902" y="1172199"/>
            <a:ext cx="364252" cy="1376224"/>
            <a:chOff x="0" y="0"/>
            <a:chExt cx="485670" cy="1834966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349296"/>
              <a:ext cx="485670" cy="48567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674648"/>
              <a:ext cx="485670" cy="48567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0"/>
              <a:ext cx="485670" cy="48567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8" name="Freeform 38"/>
          <p:cNvSpPr/>
          <p:nvPr/>
        </p:nvSpPr>
        <p:spPr>
          <a:xfrm>
            <a:off x="13422079" y="5629656"/>
            <a:ext cx="3837221" cy="3578209"/>
          </a:xfrm>
          <a:custGeom>
            <a:avLst/>
            <a:gdLst/>
            <a:ahLst/>
            <a:cxnLst/>
            <a:rect l="l" t="t" r="r" b="b"/>
            <a:pathLst>
              <a:path w="3837221" h="3578209">
                <a:moveTo>
                  <a:pt x="0" y="0"/>
                </a:moveTo>
                <a:lnTo>
                  <a:pt x="3837221" y="0"/>
                </a:lnTo>
                <a:lnTo>
                  <a:pt x="3837221" y="3578209"/>
                </a:lnTo>
                <a:lnTo>
                  <a:pt x="0" y="357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71417" y="6611700"/>
            <a:ext cx="3507322" cy="4880471"/>
            <a:chOff x="0" y="0"/>
            <a:chExt cx="4676429" cy="6507294"/>
          </a:xfrm>
        </p:grpSpPr>
        <p:grpSp>
          <p:nvGrpSpPr>
            <p:cNvPr id="6" name="Group 6"/>
            <p:cNvGrpSpPr/>
            <p:nvPr/>
          </p:nvGrpSpPr>
          <p:grpSpPr>
            <a:xfrm rot="5400000">
              <a:off x="1075341" y="154558"/>
              <a:ext cx="1035057" cy="2722575"/>
              <a:chOff x="0" y="0"/>
              <a:chExt cx="270933" cy="71265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3369160" y="726104"/>
              <a:ext cx="1035057" cy="1579482"/>
              <a:chOff x="0" y="0"/>
              <a:chExt cx="270933" cy="4134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5400000">
              <a:off x="2029644" y="-1798062"/>
              <a:ext cx="848723" cy="4444847"/>
              <a:chOff x="0" y="0"/>
              <a:chExt cx="222159" cy="11634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04847" y="3766911"/>
              <a:ext cx="1041827" cy="2740383"/>
              <a:chOff x="0" y="0"/>
              <a:chExt cx="270933" cy="7126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004847" y="2033374"/>
              <a:ext cx="1041827" cy="1589814"/>
              <a:chOff x="0" y="0"/>
              <a:chExt cx="270933" cy="4134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2033374"/>
              <a:ext cx="854274" cy="4473920"/>
              <a:chOff x="0" y="0"/>
              <a:chExt cx="222159" cy="116347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5400000">
            <a:off x="15392300" y="1780512"/>
            <a:ext cx="364252" cy="1376224"/>
            <a:chOff x="0" y="0"/>
            <a:chExt cx="485670" cy="183496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1349296"/>
              <a:ext cx="485670" cy="48567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674648"/>
              <a:ext cx="485670" cy="48567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485670" cy="48567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1422267" y="1402830"/>
            <a:ext cx="5886093" cy="55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4"/>
              </a:lnSpc>
              <a:spcBef>
                <a:spcPct val="0"/>
              </a:spcBef>
            </a:pPr>
            <a:r>
              <a:rPr lang="en-US" sz="32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METHODOLOGY OVERVIEW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226552" y="2294423"/>
            <a:ext cx="5834896" cy="64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4"/>
              </a:lnSpc>
            </a:pPr>
            <a:r>
              <a:rPr lang="en-US" sz="38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DATA PREPROCESSING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068239" y="3525287"/>
            <a:ext cx="9358891" cy="976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COLUMN IDENTIFICATION: </a:t>
            </a:r>
          </a:p>
          <a:p>
            <a:pPr algn="l">
              <a:lnSpc>
                <a:spcPts val="4364"/>
              </a:lnSpc>
            </a:pPr>
            <a:r>
              <a:rPr lang="en-US" sz="31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  Focused on 'KORKUTELİ_wind Speed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318619" y="5086350"/>
            <a:ext cx="11124766" cy="130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4"/>
              </a:lnSpc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 MISSING DATA: </a:t>
            </a:r>
          </a:p>
          <a:p>
            <a:pPr algn="l">
              <a:lnSpc>
                <a:spcPts val="3524"/>
              </a:lnSpc>
            </a:pPr>
            <a:r>
              <a:rPr lang="en-US" sz="25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REPLACED ONE MISSING VALUE WITH THE MEAN (1.11 M/S).</a:t>
            </a:r>
          </a:p>
          <a:p>
            <a:pPr algn="ctr">
              <a:lnSpc>
                <a:spcPts val="3524"/>
              </a:lnSpc>
              <a:spcBef>
                <a:spcPct val="0"/>
              </a:spcBef>
            </a:pPr>
            <a:endParaRPr lang="en-US" sz="2517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925078" y="6736899"/>
            <a:ext cx="16230600" cy="869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STANDARDIZATION: </a:t>
            </a:r>
          </a:p>
          <a:p>
            <a:pPr algn="l">
              <a:lnSpc>
                <a:spcPts val="3524"/>
              </a:lnSpc>
            </a:pPr>
            <a:r>
              <a:rPr lang="en-US" sz="25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     Applied z-score formula for clustering and classification.</a:t>
            </a:r>
          </a:p>
        </p:txBody>
      </p:sp>
      <p:sp>
        <p:nvSpPr>
          <p:cNvPr id="39" name="Freeform 39"/>
          <p:cNvSpPr/>
          <p:nvPr/>
        </p:nvSpPr>
        <p:spPr>
          <a:xfrm>
            <a:off x="13648084" y="6393999"/>
            <a:ext cx="3852686" cy="3210572"/>
          </a:xfrm>
          <a:custGeom>
            <a:avLst/>
            <a:gdLst/>
            <a:ahLst/>
            <a:cxnLst/>
            <a:rect l="l" t="t" r="r" b="b"/>
            <a:pathLst>
              <a:path w="3852686" h="3210572">
                <a:moveTo>
                  <a:pt x="0" y="0"/>
                </a:moveTo>
                <a:lnTo>
                  <a:pt x="3852686" y="0"/>
                </a:lnTo>
                <a:lnTo>
                  <a:pt x="3852686" y="3210572"/>
                </a:lnTo>
                <a:lnTo>
                  <a:pt x="0" y="32105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5021" y="1149382"/>
            <a:ext cx="14462097" cy="7202207"/>
            <a:chOff x="0" y="0"/>
            <a:chExt cx="3808947" cy="18968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8947" cy="1896878"/>
            </a:xfrm>
            <a:custGeom>
              <a:avLst/>
              <a:gdLst/>
              <a:ahLst/>
              <a:cxnLst/>
              <a:rect l="l" t="t" r="r" b="b"/>
              <a:pathLst>
                <a:path w="3808947" h="1896878">
                  <a:moveTo>
                    <a:pt x="0" y="0"/>
                  </a:moveTo>
                  <a:lnTo>
                    <a:pt x="3808947" y="0"/>
                  </a:lnTo>
                  <a:lnTo>
                    <a:pt x="3808947" y="1896878"/>
                  </a:lnTo>
                  <a:lnTo>
                    <a:pt x="0" y="1896878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08947" cy="19349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5996783" y="7845604"/>
            <a:ext cx="364252" cy="1376224"/>
            <a:chOff x="0" y="0"/>
            <a:chExt cx="485670" cy="183496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1349296"/>
              <a:ext cx="485670" cy="48567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674648"/>
              <a:ext cx="485670" cy="48567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485670" cy="48567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6416151" y="2455995"/>
            <a:ext cx="4842153" cy="55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4"/>
              </a:lnSpc>
              <a:spcBef>
                <a:spcPct val="0"/>
              </a:spcBef>
            </a:pPr>
            <a:r>
              <a:rPr lang="en-US" sz="32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TIME SERIES ANALYSIS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72410" y="1555230"/>
            <a:ext cx="5886093" cy="55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4"/>
              </a:lnSpc>
              <a:spcBef>
                <a:spcPct val="0"/>
              </a:spcBef>
            </a:pPr>
            <a:r>
              <a:rPr lang="en-US" sz="32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METHODOLOGY OVERVIEW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7191" y="3641146"/>
            <a:ext cx="6025294" cy="138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TREND ANALYSIS: </a:t>
            </a:r>
          </a:p>
          <a:p>
            <a:pPr algn="l">
              <a:lnSpc>
                <a:spcPts val="3804"/>
              </a:lnSpc>
              <a:spcBef>
                <a:spcPct val="0"/>
              </a:spcBef>
            </a:pPr>
            <a:r>
              <a:rPr lang="en-US" sz="27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Rolling averages revealed consistent wind speed patterns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7191" y="6086478"/>
            <a:ext cx="6638840" cy="202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SEASONALITY:</a:t>
            </a:r>
          </a:p>
          <a:p>
            <a:pPr algn="l">
              <a:lnSpc>
                <a:spcPts val="4224"/>
              </a:lnSpc>
            </a:pPr>
            <a:r>
              <a:rPr lang="en-US" sz="30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Repeating monthly cycles identified through decomposition.</a:t>
            </a:r>
          </a:p>
          <a:p>
            <a:pPr algn="l">
              <a:lnSpc>
                <a:spcPts val="4224"/>
              </a:lnSpc>
            </a:pPr>
            <a:endParaRPr lang="en-US" sz="3017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280805" y="3567486"/>
            <a:ext cx="6496313" cy="145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FORECASTING:</a:t>
            </a:r>
          </a:p>
          <a:p>
            <a:pPr algn="l">
              <a:lnSpc>
                <a:spcPts val="4084"/>
              </a:lnSpc>
            </a:pPr>
            <a:r>
              <a:rPr lang="en-US" sz="29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ARIMA model predicted stabilization around 1.13 m/s.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44000" y="5943318"/>
            <a:ext cx="6311616" cy="174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VISUALIZATIONS</a:t>
            </a:r>
          </a:p>
          <a:p>
            <a:pPr algn="l">
              <a:lnSpc>
                <a:spcPts val="3524"/>
              </a:lnSpc>
            </a:pPr>
            <a:r>
              <a:rPr lang="en-US" sz="25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Time Series Plot, Decomposition Plots (Trend, Seasonal, and Residual components)</a:t>
            </a:r>
          </a:p>
        </p:txBody>
      </p:sp>
      <p:sp>
        <p:nvSpPr>
          <p:cNvPr id="21" name="Freeform 21"/>
          <p:cNvSpPr/>
          <p:nvPr/>
        </p:nvSpPr>
        <p:spPr>
          <a:xfrm>
            <a:off x="14494646" y="7013004"/>
            <a:ext cx="3041425" cy="3041425"/>
          </a:xfrm>
          <a:custGeom>
            <a:avLst/>
            <a:gdLst/>
            <a:ahLst/>
            <a:cxnLst/>
            <a:rect l="l" t="t" r="r" b="b"/>
            <a:pathLst>
              <a:path w="3041425" h="3041425">
                <a:moveTo>
                  <a:pt x="0" y="0"/>
                </a:moveTo>
                <a:lnTo>
                  <a:pt x="3041424" y="0"/>
                </a:lnTo>
                <a:lnTo>
                  <a:pt x="3041424" y="3041424"/>
                </a:lnTo>
                <a:lnTo>
                  <a:pt x="0" y="3041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47026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5610514" y="1962639"/>
            <a:ext cx="364252" cy="1376224"/>
            <a:chOff x="0" y="0"/>
            <a:chExt cx="485670" cy="183496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1349296"/>
              <a:ext cx="485670" cy="48567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674648"/>
              <a:ext cx="485670" cy="48567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485670" cy="48567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1469892" y="1564469"/>
            <a:ext cx="5886093" cy="55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4"/>
              </a:lnSpc>
              <a:spcBef>
                <a:spcPct val="0"/>
              </a:spcBef>
            </a:pPr>
            <a:r>
              <a:rPr lang="en-US" sz="32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METHODOLOGY OVERVIEW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4443" y="2593601"/>
            <a:ext cx="16230600" cy="48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  <a:spcBef>
                <a:spcPct val="0"/>
              </a:spcBef>
            </a:pPr>
            <a:r>
              <a:rPr lang="en-US" sz="28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CLUSTERING AND CLASSIFICATION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653" y="3997027"/>
            <a:ext cx="9588222" cy="136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CLUSTERING: </a:t>
            </a:r>
          </a:p>
          <a:p>
            <a:pPr algn="l">
              <a:lnSpc>
                <a:spcPts val="3944"/>
              </a:lnSpc>
            </a:pPr>
            <a:r>
              <a:rPr lang="en-US" sz="28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K-means identified three categories (low, medium, high).</a:t>
            </a:r>
          </a:p>
          <a:p>
            <a:pPr algn="ctr">
              <a:lnSpc>
                <a:spcPts val="3524"/>
              </a:lnSpc>
              <a:spcBef>
                <a:spcPct val="0"/>
              </a:spcBef>
            </a:pPr>
            <a:endParaRPr lang="en-US" sz="2817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309653" y="5922212"/>
            <a:ext cx="10651921" cy="1372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2700" lvl="1" indent="-256350" algn="l">
              <a:lnSpc>
                <a:spcPts val="3324"/>
              </a:lnSpc>
              <a:buFont typeface="Arial"/>
              <a:buChar char="•"/>
            </a:pPr>
            <a:r>
              <a:rPr lang="en-US" sz="237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CLASSIFICATION: </a:t>
            </a:r>
          </a:p>
          <a:p>
            <a:pPr algn="l">
              <a:lnSpc>
                <a:spcPts val="3884"/>
              </a:lnSpc>
              <a:spcBef>
                <a:spcPct val="0"/>
              </a:spcBef>
            </a:pPr>
            <a:r>
              <a:rPr lang="en-US" sz="2774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Thresholds were applied to classify wind speeds into predefined categories, confirming cluster distributions.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783" y="-187045"/>
            <a:ext cx="4398285" cy="462678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443" y="7016964"/>
            <a:ext cx="3172670" cy="33374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65155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5304553" y="5892304"/>
            <a:ext cx="3507322" cy="4880471"/>
            <a:chOff x="0" y="0"/>
            <a:chExt cx="4676429" cy="6507294"/>
          </a:xfrm>
        </p:grpSpPr>
        <p:grpSp>
          <p:nvGrpSpPr>
            <p:cNvPr id="6" name="Group 6"/>
            <p:cNvGrpSpPr/>
            <p:nvPr/>
          </p:nvGrpSpPr>
          <p:grpSpPr>
            <a:xfrm rot="5400000">
              <a:off x="1075341" y="154558"/>
              <a:ext cx="1035057" cy="2722575"/>
              <a:chOff x="0" y="0"/>
              <a:chExt cx="270933" cy="71265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3369160" y="726104"/>
              <a:ext cx="1035057" cy="1579482"/>
              <a:chOff x="0" y="0"/>
              <a:chExt cx="270933" cy="4134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5400000">
              <a:off x="2029644" y="-1798062"/>
              <a:ext cx="848723" cy="4444847"/>
              <a:chOff x="0" y="0"/>
              <a:chExt cx="222159" cy="11634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04847" y="3766911"/>
              <a:ext cx="1041827" cy="2740383"/>
              <a:chOff x="0" y="0"/>
              <a:chExt cx="270933" cy="7126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0933" cy="71265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71265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712653"/>
                    </a:lnTo>
                    <a:lnTo>
                      <a:pt x="0" y="712653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70933" cy="741228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004847" y="2033374"/>
              <a:ext cx="1041827" cy="1589814"/>
              <a:chOff x="0" y="0"/>
              <a:chExt cx="270933" cy="4134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70933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413441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70933" cy="44201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2033374"/>
              <a:ext cx="854274" cy="4473920"/>
              <a:chOff x="0" y="0"/>
              <a:chExt cx="222159" cy="116347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22159" cy="1163470"/>
              </a:xfrm>
              <a:custGeom>
                <a:avLst/>
                <a:gdLst/>
                <a:ahLst/>
                <a:cxnLst/>
                <a:rect l="l" t="t" r="r" b="b"/>
                <a:pathLst>
                  <a:path w="222159" h="1163470">
                    <a:moveTo>
                      <a:pt x="0" y="0"/>
                    </a:moveTo>
                    <a:lnTo>
                      <a:pt x="222159" y="0"/>
                    </a:lnTo>
                    <a:lnTo>
                      <a:pt x="222159" y="1163470"/>
                    </a:lnTo>
                    <a:lnTo>
                      <a:pt x="0" y="1163470"/>
                    </a:lnTo>
                    <a:close/>
                  </a:path>
                </a:pathLst>
              </a:custGeom>
              <a:solidFill>
                <a:srgbClr val="A7A5A6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22159" cy="1192045"/>
              </a:xfrm>
              <a:prstGeom prst="rect">
                <a:avLst/>
              </a:prstGeom>
            </p:spPr>
            <p:txBody>
              <a:bodyPr lIns="51132" tIns="51132" rIns="51132" bIns="5113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5400000">
            <a:off x="15669559" y="7644428"/>
            <a:ext cx="364252" cy="1376224"/>
            <a:chOff x="0" y="0"/>
            <a:chExt cx="485670" cy="183496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1349296"/>
              <a:ext cx="485670" cy="48567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674648"/>
              <a:ext cx="485670" cy="48567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485670" cy="48567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4965616" y="2030217"/>
            <a:ext cx="8356767" cy="61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4"/>
              </a:lnSpc>
              <a:spcBef>
                <a:spcPct val="0"/>
              </a:spcBef>
            </a:pPr>
            <a:r>
              <a:rPr lang="en-US" sz="36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SIGNIFICANCE OF THE STUDY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82873" y="3753966"/>
            <a:ext cx="11243093" cy="95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31" lvl="1" indent="-325766" algn="l">
              <a:lnSpc>
                <a:spcPts val="4224"/>
              </a:lnSpc>
              <a:buFont typeface="Arial"/>
              <a:buChar char="•"/>
            </a:pPr>
            <a:r>
              <a:rPr lang="en-US" sz="30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Evaluates KORKUTELİ's renewable energy potential.</a:t>
            </a:r>
          </a:p>
          <a:p>
            <a:pPr algn="ctr">
              <a:lnSpc>
                <a:spcPts val="3524"/>
              </a:lnSpc>
              <a:spcBef>
                <a:spcPct val="0"/>
              </a:spcBef>
            </a:pPr>
            <a:endParaRPr lang="en-US" sz="3017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682873" y="4949679"/>
            <a:ext cx="12631134" cy="149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ENVIRONMENTAL BENEFITS: </a:t>
            </a:r>
          </a:p>
          <a:p>
            <a:pPr algn="l">
              <a:lnSpc>
                <a:spcPts val="4224"/>
              </a:lnSpc>
            </a:pPr>
            <a:r>
              <a:rPr lang="en-US" sz="30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        Reduces carbon emissions.</a:t>
            </a:r>
          </a:p>
          <a:p>
            <a:pPr algn="ctr">
              <a:lnSpc>
                <a:spcPts val="4224"/>
              </a:lnSpc>
              <a:spcBef>
                <a:spcPct val="0"/>
              </a:spcBef>
            </a:pPr>
            <a:endParaRPr lang="en-US" sz="3017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808734" y="6384328"/>
            <a:ext cx="10541437" cy="95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584" lvl="1" indent="-271792" algn="l">
              <a:lnSpc>
                <a:spcPts val="3524"/>
              </a:lnSpc>
              <a:buFont typeface="Arial"/>
              <a:buChar char="•"/>
            </a:pPr>
            <a:r>
              <a:rPr lang="en-US" sz="25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ECONOMIC BENEFITS: </a:t>
            </a:r>
          </a:p>
          <a:p>
            <a:pPr algn="l">
              <a:lnSpc>
                <a:spcPts val="4224"/>
              </a:lnSpc>
            </a:pPr>
            <a:r>
              <a:rPr lang="en-US" sz="3017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       Lowers energy costs, and promotes sustainability.</a:t>
            </a:r>
          </a:p>
        </p:txBody>
      </p:sp>
      <p:sp>
        <p:nvSpPr>
          <p:cNvPr id="38" name="Freeform 38"/>
          <p:cNvSpPr/>
          <p:nvPr/>
        </p:nvSpPr>
        <p:spPr>
          <a:xfrm>
            <a:off x="230067" y="6934525"/>
            <a:ext cx="3792338" cy="3160281"/>
          </a:xfrm>
          <a:custGeom>
            <a:avLst/>
            <a:gdLst/>
            <a:ahLst/>
            <a:cxnLst/>
            <a:rect l="l" t="t" r="r" b="b"/>
            <a:pathLst>
              <a:path w="3792338" h="3160281">
                <a:moveTo>
                  <a:pt x="0" y="0"/>
                </a:moveTo>
                <a:lnTo>
                  <a:pt x="3792337" y="0"/>
                </a:lnTo>
                <a:lnTo>
                  <a:pt x="3792337" y="3160282"/>
                </a:lnTo>
                <a:lnTo>
                  <a:pt x="0" y="3160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Özel</PresentationFormat>
  <Paragraphs>78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Varela Round</vt:lpstr>
      <vt:lpstr>Calibri</vt:lpstr>
      <vt:lpstr>Arial</vt:lpstr>
      <vt:lpstr>League Spartan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Grey Minimalist Geometric Project Presentation</dc:title>
  <dc:creator>Zafer ASLAN</dc:creator>
  <cp:lastModifiedBy>Zafer ASLAN</cp:lastModifiedBy>
  <cp:revision>2</cp:revision>
  <dcterms:created xsi:type="dcterms:W3CDTF">2006-08-16T00:00:00Z</dcterms:created>
  <dcterms:modified xsi:type="dcterms:W3CDTF">2025-01-23T09:21:31Z</dcterms:modified>
  <dc:identifier>DAGa-o54yJc</dc:identifier>
</cp:coreProperties>
</file>