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Anton" panose="020B0604020202020204" charset="-94"/>
      <p:regular r:id="rId19"/>
    </p:embeddedFont>
    <p:embeddedFont>
      <p:font typeface="Arimo Bold" panose="020B0604020202020204" charset="0"/>
      <p:regular r:id="rId20"/>
    </p:embeddedFont>
    <p:embeddedFont>
      <p:font typeface="Calibri" panose="020F0502020204030204" pitchFamily="34" charset="0"/>
      <p:regular r:id="rId21"/>
      <p:bold r:id="rId22"/>
      <p:italic r:id="rId23"/>
      <p:boldItalic r:id="rId24"/>
    </p:embeddedFont>
    <p:embeddedFont>
      <p:font typeface="Proxima Nova" panose="020B0604020202020204" charset="0"/>
      <p:regular r:id="rId25"/>
    </p:embeddedFont>
    <p:embeddedFont>
      <p:font typeface="Proxima Nova Bold" panose="020B0604020202020204" charset="0"/>
      <p:regular r:id="rId26"/>
    </p:embeddedFont>
    <p:embeddedFont>
      <p:font typeface="Proxima Nova Italics" panose="020B0604020202020204" charset="0"/>
      <p:regular r:id="rId27"/>
    </p:embeddedFont>
    <p:embeddedFont>
      <p:font typeface="Sarpanch" panose="020B0604020202020204" charset="-94"/>
      <p:regular r:id="rId28"/>
    </p:embeddedFont>
    <p:embeddedFont>
      <p:font typeface="Sarpanch Ultra-Bold" panose="020B0604020202020204" charset="-9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0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2500" r="-12500"/>
            </a:stretch>
          </a:blipFill>
        </p:spPr>
      </p:sp>
      <p:sp>
        <p:nvSpPr>
          <p:cNvPr id="3" name="TextBox 3"/>
          <p:cNvSpPr txBox="1"/>
          <p:nvPr/>
        </p:nvSpPr>
        <p:spPr>
          <a:xfrm>
            <a:off x="2422806" y="1343025"/>
            <a:ext cx="13442387" cy="2623995"/>
          </a:xfrm>
          <a:prstGeom prst="rect">
            <a:avLst/>
          </a:prstGeom>
        </p:spPr>
        <p:txBody>
          <a:bodyPr lIns="0" tIns="0" rIns="0" bIns="0" rtlCol="0" anchor="t">
            <a:spAutoFit/>
          </a:bodyPr>
          <a:lstStyle/>
          <a:p>
            <a:pPr algn="ctr">
              <a:lnSpc>
                <a:spcPts val="9998"/>
              </a:lnSpc>
            </a:pPr>
            <a:r>
              <a:rPr lang="en-US" sz="10987" b="1">
                <a:solidFill>
                  <a:srgbClr val="FFFFFF"/>
                </a:solidFill>
                <a:latin typeface="Sarpanch Ultra-Bold"/>
                <a:ea typeface="Sarpanch Ultra-Bold"/>
                <a:cs typeface="Sarpanch Ultra-Bold"/>
                <a:sym typeface="Sarpanch Ultra-Bold"/>
              </a:rPr>
              <a:t>DATA MINING AND</a:t>
            </a:r>
          </a:p>
          <a:p>
            <a:pPr algn="ctr">
              <a:lnSpc>
                <a:spcPts val="9998"/>
              </a:lnSpc>
            </a:pPr>
            <a:r>
              <a:rPr lang="en-US" sz="10987" b="1">
                <a:solidFill>
                  <a:srgbClr val="FFFFFF"/>
                </a:solidFill>
                <a:latin typeface="Sarpanch Ultra-Bold"/>
                <a:ea typeface="Sarpanch Ultra-Bold"/>
                <a:cs typeface="Sarpanch Ultra-Bold"/>
                <a:sym typeface="Sarpanch Ultra-Bold"/>
              </a:rPr>
              <a:t>WIND ENERGY</a:t>
            </a:r>
          </a:p>
        </p:txBody>
      </p:sp>
      <p:sp>
        <p:nvSpPr>
          <p:cNvPr id="4" name="TextBox 4"/>
          <p:cNvSpPr txBox="1"/>
          <p:nvPr/>
        </p:nvSpPr>
        <p:spPr>
          <a:xfrm>
            <a:off x="6110585" y="6901489"/>
            <a:ext cx="6066830" cy="1654810"/>
          </a:xfrm>
          <a:prstGeom prst="rect">
            <a:avLst/>
          </a:prstGeom>
        </p:spPr>
        <p:txBody>
          <a:bodyPr lIns="0" tIns="0" rIns="0" bIns="0" rtlCol="0" anchor="t">
            <a:spAutoFit/>
          </a:bodyPr>
          <a:lstStyle/>
          <a:p>
            <a:pPr algn="ctr">
              <a:lnSpc>
                <a:spcPts val="2239"/>
              </a:lnSpc>
            </a:pPr>
            <a:r>
              <a:rPr lang="en-US" sz="1599">
                <a:solidFill>
                  <a:srgbClr val="FFFFFF"/>
                </a:solidFill>
                <a:latin typeface="Sarpanch"/>
                <a:ea typeface="Sarpanch"/>
                <a:cs typeface="Sarpanch"/>
                <a:sym typeface="Sarpanch"/>
              </a:rPr>
              <a:t>Ali Abdulwahab Nur Abdi Ali Abdulwahab / B2005.010133 </a:t>
            </a:r>
          </a:p>
          <a:p>
            <a:pPr algn="ctr">
              <a:lnSpc>
                <a:spcPts val="2239"/>
              </a:lnSpc>
            </a:pPr>
            <a:r>
              <a:rPr lang="en-US" sz="1599">
                <a:solidFill>
                  <a:srgbClr val="FFFFFF"/>
                </a:solidFill>
                <a:latin typeface="Sarpanch"/>
                <a:ea typeface="Sarpanch"/>
                <a:cs typeface="Sarpanch"/>
                <a:sym typeface="Sarpanch"/>
              </a:rPr>
              <a:t>Khabibullakh Alibekov / B2105.010020</a:t>
            </a:r>
          </a:p>
          <a:p>
            <a:pPr algn="ctr">
              <a:lnSpc>
                <a:spcPts val="2239"/>
              </a:lnSpc>
            </a:pPr>
            <a:r>
              <a:rPr lang="en-US" sz="1599">
                <a:solidFill>
                  <a:srgbClr val="FFFFFF"/>
                </a:solidFill>
                <a:latin typeface="Sarpanch"/>
                <a:ea typeface="Sarpanch"/>
                <a:cs typeface="Sarpanch"/>
                <a:sym typeface="Sarpanch"/>
              </a:rPr>
              <a:t>Mohammed Islam Haji / B2205.010022</a:t>
            </a:r>
          </a:p>
          <a:p>
            <a:pPr algn="ctr">
              <a:lnSpc>
                <a:spcPts val="2239"/>
              </a:lnSpc>
            </a:pPr>
            <a:r>
              <a:rPr lang="en-US" sz="1599">
                <a:solidFill>
                  <a:srgbClr val="FFFFFF"/>
                </a:solidFill>
                <a:latin typeface="Sarpanch"/>
                <a:ea typeface="Sarpanch"/>
                <a:cs typeface="Sarpanch"/>
                <a:sym typeface="Sarpanch"/>
              </a:rPr>
              <a:t>İbrahim Ulvi Mercan / B2005.010014</a:t>
            </a:r>
          </a:p>
          <a:p>
            <a:pPr algn="ctr">
              <a:lnSpc>
                <a:spcPts val="2239"/>
              </a:lnSpc>
            </a:pPr>
            <a:r>
              <a:rPr lang="en-US" sz="1599">
                <a:solidFill>
                  <a:srgbClr val="FFFFFF"/>
                </a:solidFill>
                <a:latin typeface="Sarpanch"/>
                <a:ea typeface="Sarpanch"/>
                <a:cs typeface="Sarpanch"/>
                <a:sym typeface="Sarpanch"/>
              </a:rPr>
              <a:t>Hajar Said / B2105.010046 </a:t>
            </a:r>
          </a:p>
          <a:p>
            <a:pPr algn="ctr">
              <a:lnSpc>
                <a:spcPts val="2239"/>
              </a:lnSpc>
              <a:spcBef>
                <a:spcPct val="0"/>
              </a:spcBef>
            </a:pPr>
            <a:r>
              <a:rPr lang="en-US" sz="1599">
                <a:solidFill>
                  <a:srgbClr val="FFFFFF"/>
                </a:solidFill>
                <a:latin typeface="Sarpanch"/>
                <a:ea typeface="Sarpanch"/>
                <a:cs typeface="Sarpanch"/>
                <a:sym typeface="Sarpanch"/>
              </a:rPr>
              <a:t>Mohammad Rashid Abdulmunem Al-dabooni / B2105.010047</a:t>
            </a:r>
          </a:p>
        </p:txBody>
      </p:sp>
      <p:sp>
        <p:nvSpPr>
          <p:cNvPr id="5" name="TextBox 5"/>
          <p:cNvSpPr txBox="1"/>
          <p:nvPr/>
        </p:nvSpPr>
        <p:spPr>
          <a:xfrm>
            <a:off x="4568872" y="4424884"/>
            <a:ext cx="9150256" cy="1044976"/>
          </a:xfrm>
          <a:prstGeom prst="rect">
            <a:avLst/>
          </a:prstGeom>
        </p:spPr>
        <p:txBody>
          <a:bodyPr lIns="0" tIns="0" rIns="0" bIns="0" rtlCol="0" anchor="t">
            <a:spAutoFit/>
          </a:bodyPr>
          <a:lstStyle/>
          <a:p>
            <a:pPr algn="ctr">
              <a:lnSpc>
                <a:spcPts val="7673"/>
              </a:lnSpc>
            </a:pPr>
            <a:r>
              <a:rPr lang="en-US" sz="8431" b="1">
                <a:solidFill>
                  <a:srgbClr val="FFFFFF"/>
                </a:solidFill>
                <a:latin typeface="Sarpanch Ultra-Bold"/>
                <a:ea typeface="Sarpanch Ultra-Bold"/>
                <a:cs typeface="Sarpanch Ultra-Bold"/>
                <a:sym typeface="Sarpanch Ultra-Bold"/>
              </a:rPr>
              <a:t>-</a:t>
            </a:r>
            <a:r>
              <a:rPr lang="en-US" sz="8431">
                <a:solidFill>
                  <a:srgbClr val="F7F7F0"/>
                </a:solidFill>
                <a:latin typeface="Sarpanch"/>
                <a:ea typeface="Sarpanch"/>
                <a:cs typeface="Sarpanch"/>
                <a:sym typeface="Sarpanch"/>
              </a:rPr>
              <a:t>MUT</a:t>
            </a:r>
            <a:r>
              <a:rPr lang="en-US" sz="8431" b="1">
                <a:solidFill>
                  <a:srgbClr val="FFFFFF"/>
                </a:solidFill>
                <a:latin typeface="Sarpanch Ultra-Bold"/>
                <a:ea typeface="Sarpanch Ultra-Bold"/>
                <a:cs typeface="Sarpanch Ultra-Bold"/>
                <a:sym typeface="Sarpanch Ultra-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360920" y="8884560"/>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6" name="Group 6"/>
          <p:cNvGrpSpPr/>
          <p:nvPr/>
        </p:nvGrpSpPr>
        <p:grpSpPr>
          <a:xfrm>
            <a:off x="0" y="0"/>
            <a:ext cx="3952465" cy="1028700"/>
            <a:chOff x="0" y="0"/>
            <a:chExt cx="1040979" cy="270933"/>
          </a:xfrm>
        </p:grpSpPr>
        <p:sp>
          <p:nvSpPr>
            <p:cNvPr id="7" name="Freeform 7"/>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8" name="TextBox 8"/>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9" name="Freeform 9"/>
          <p:cNvSpPr/>
          <p:nvPr/>
        </p:nvSpPr>
        <p:spPr>
          <a:xfrm>
            <a:off x="10313643" y="2737577"/>
            <a:ext cx="5896451" cy="6146983"/>
          </a:xfrm>
          <a:custGeom>
            <a:avLst/>
            <a:gdLst/>
            <a:ahLst/>
            <a:cxnLst/>
            <a:rect l="l" t="t" r="r" b="b"/>
            <a:pathLst>
              <a:path w="5896451" h="6146983">
                <a:moveTo>
                  <a:pt x="0" y="0"/>
                </a:moveTo>
                <a:lnTo>
                  <a:pt x="5896451" y="0"/>
                </a:lnTo>
                <a:lnTo>
                  <a:pt x="5896451" y="6146983"/>
                </a:lnTo>
                <a:lnTo>
                  <a:pt x="0" y="6146983"/>
                </a:lnTo>
                <a:lnTo>
                  <a:pt x="0" y="0"/>
                </a:lnTo>
                <a:close/>
              </a:path>
            </a:pathLst>
          </a:custGeom>
          <a:blipFill>
            <a:blip r:embed="rId7"/>
            <a:stretch>
              <a:fillRect/>
            </a:stretch>
          </a:blipFill>
        </p:spPr>
      </p:sp>
      <p:sp>
        <p:nvSpPr>
          <p:cNvPr id="10" name="TextBox 10"/>
          <p:cNvSpPr txBox="1"/>
          <p:nvPr/>
        </p:nvSpPr>
        <p:spPr>
          <a:xfrm>
            <a:off x="4692784" y="1190625"/>
            <a:ext cx="9401849"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Feature Selection</a:t>
            </a:r>
          </a:p>
        </p:txBody>
      </p:sp>
      <p:sp>
        <p:nvSpPr>
          <p:cNvPr id="11" name="TextBox 11"/>
          <p:cNvSpPr txBox="1"/>
          <p:nvPr/>
        </p:nvSpPr>
        <p:spPr>
          <a:xfrm>
            <a:off x="1547680" y="3792855"/>
            <a:ext cx="7846029" cy="2832735"/>
          </a:xfrm>
          <a:prstGeom prst="rect">
            <a:avLst/>
          </a:prstGeom>
        </p:spPr>
        <p:txBody>
          <a:bodyPr lIns="0" tIns="0" rIns="0" bIns="0" rtlCol="0" anchor="t">
            <a:spAutoFit/>
          </a:bodyPr>
          <a:lstStyle/>
          <a:p>
            <a:pPr algn="l">
              <a:lnSpc>
                <a:spcPts val="5760"/>
              </a:lnSpc>
            </a:pPr>
            <a:r>
              <a:rPr lang="en-US" sz="3200">
                <a:solidFill>
                  <a:srgbClr val="FFFFFF"/>
                </a:solidFill>
                <a:latin typeface="Proxima Nova"/>
                <a:ea typeface="Proxima Nova"/>
                <a:cs typeface="Proxima Nova"/>
                <a:sym typeface="Proxima Nova"/>
              </a:rPr>
              <a:t>1) Lagged features were generated</a:t>
            </a:r>
          </a:p>
          <a:p>
            <a:pPr algn="l">
              <a:lnSpc>
                <a:spcPts val="5760"/>
              </a:lnSpc>
            </a:pPr>
            <a:endParaRPr lang="en-US" sz="3200">
              <a:solidFill>
                <a:srgbClr val="FFFFFF"/>
              </a:solidFill>
              <a:latin typeface="Proxima Nova"/>
              <a:ea typeface="Proxima Nova"/>
              <a:cs typeface="Proxima Nova"/>
              <a:sym typeface="Proxima Nova"/>
            </a:endParaRPr>
          </a:p>
          <a:p>
            <a:pPr algn="l">
              <a:lnSpc>
                <a:spcPts val="5760"/>
              </a:lnSpc>
            </a:pPr>
            <a:r>
              <a:rPr lang="en-US" sz="3200">
                <a:solidFill>
                  <a:srgbClr val="FFFFFF"/>
                </a:solidFill>
                <a:latin typeface="Proxima Nova"/>
                <a:ea typeface="Proxima Nova"/>
                <a:cs typeface="Proxima Nova"/>
                <a:sym typeface="Proxima Nova"/>
              </a:rPr>
              <a:t>2) Correlation map is used to decide which features to be used</a:t>
            </a:r>
          </a:p>
        </p:txBody>
      </p:sp>
      <p:sp>
        <p:nvSpPr>
          <p:cNvPr id="12" name="TextBox 12"/>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779139" y="8884560"/>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6" name="Group 6"/>
          <p:cNvGrpSpPr/>
          <p:nvPr/>
        </p:nvGrpSpPr>
        <p:grpSpPr>
          <a:xfrm>
            <a:off x="0" y="0"/>
            <a:ext cx="3952465" cy="1028700"/>
            <a:chOff x="0" y="0"/>
            <a:chExt cx="1040979" cy="270933"/>
          </a:xfrm>
        </p:grpSpPr>
        <p:sp>
          <p:nvSpPr>
            <p:cNvPr id="7" name="Freeform 7"/>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8" name="TextBox 8"/>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graphicFrame>
        <p:nvGraphicFramePr>
          <p:cNvPr id="9" name="Table 9"/>
          <p:cNvGraphicFramePr>
            <a:graphicFrameLocks noGrp="1"/>
          </p:cNvGraphicFramePr>
          <p:nvPr/>
        </p:nvGraphicFramePr>
        <p:xfrm>
          <a:off x="1828800" y="2737577"/>
          <a:ext cx="7315200" cy="6515104"/>
        </p:xfrm>
        <a:graphic>
          <a:graphicData uri="http://schemas.openxmlformats.org/drawingml/2006/table">
            <a:tbl>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14388">
                <a:tc>
                  <a:txBody>
                    <a:bodyPr/>
                    <a:lstStyle/>
                    <a:p>
                      <a:pPr algn="ctr">
                        <a:lnSpc>
                          <a:spcPts val="2559"/>
                        </a:lnSpc>
                        <a:defRPr/>
                      </a:pPr>
                      <a:r>
                        <a:rPr lang="en-US" sz="1828" b="1">
                          <a:solidFill>
                            <a:srgbClr val="FFFFFF"/>
                          </a:solidFill>
                          <a:latin typeface="Proxima Nova Bold"/>
                          <a:ea typeface="Proxima Nova Bold"/>
                          <a:cs typeface="Proxima Nova Bold"/>
                          <a:sym typeface="Proxima Nova Bold"/>
                        </a:rPr>
                        <a:t>DALAMAN_Speed_lag1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0.52</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BESKONAK_Speed_lag1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0.47</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KORKUTELİ_Speed_lag1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0.39</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MUT_Speed_lag1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0.57</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Year</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0.08</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Month</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0.13</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Day</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0.00</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814388">
                <a:tc>
                  <a:txBody>
                    <a:bodyPr/>
                    <a:lstStyle/>
                    <a:p>
                      <a:pPr algn="ctr">
                        <a:lnSpc>
                          <a:spcPts val="2559"/>
                        </a:lnSpc>
                        <a:defRPr/>
                      </a:pPr>
                      <a:r>
                        <a:rPr lang="en-US" sz="1828">
                          <a:solidFill>
                            <a:srgbClr val="FFFFFF"/>
                          </a:solidFill>
                          <a:latin typeface="Proxima Nova"/>
                          <a:ea typeface="Proxima Nova"/>
                          <a:cs typeface="Proxima Nova"/>
                          <a:sym typeface="Proxima Nova"/>
                        </a:rPr>
                        <a:t>MUT_Speed</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59"/>
                        </a:lnSpc>
                        <a:defRPr/>
                      </a:pPr>
                      <a:r>
                        <a:rPr lang="en-US" sz="1828">
                          <a:solidFill>
                            <a:srgbClr val="FFFFFF"/>
                          </a:solidFill>
                          <a:latin typeface="Proxima Nova"/>
                          <a:ea typeface="Proxima Nova"/>
                          <a:cs typeface="Proxima Nova"/>
                          <a:sym typeface="Proxima Nova"/>
                        </a:rPr>
                        <a:t>1</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TextBox 10"/>
          <p:cNvSpPr txBox="1"/>
          <p:nvPr/>
        </p:nvSpPr>
        <p:spPr>
          <a:xfrm>
            <a:off x="4692784" y="1190625"/>
            <a:ext cx="9401849"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Feature Selection</a:t>
            </a:r>
          </a:p>
        </p:txBody>
      </p:sp>
      <p:sp>
        <p:nvSpPr>
          <p:cNvPr id="11" name="TextBox 11"/>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
        <p:nvSpPr>
          <p:cNvPr id="12" name="Freeform 12"/>
          <p:cNvSpPr/>
          <p:nvPr/>
        </p:nvSpPr>
        <p:spPr>
          <a:xfrm>
            <a:off x="10313643" y="2737577"/>
            <a:ext cx="5896451" cy="6146983"/>
          </a:xfrm>
          <a:custGeom>
            <a:avLst/>
            <a:gdLst/>
            <a:ahLst/>
            <a:cxnLst/>
            <a:rect l="l" t="t" r="r" b="b"/>
            <a:pathLst>
              <a:path w="5896451" h="6146983">
                <a:moveTo>
                  <a:pt x="0" y="0"/>
                </a:moveTo>
                <a:lnTo>
                  <a:pt x="5896451" y="0"/>
                </a:lnTo>
                <a:lnTo>
                  <a:pt x="5896451" y="6146983"/>
                </a:lnTo>
                <a:lnTo>
                  <a:pt x="0" y="6146983"/>
                </a:lnTo>
                <a:lnTo>
                  <a:pt x="0" y="0"/>
                </a:lnTo>
                <a:close/>
              </a:path>
            </a:pathLst>
          </a:custGeom>
          <a:blipFill>
            <a:blip r:embed="rId7"/>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20823" y="8079221"/>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6" name="TextBox 6"/>
          <p:cNvSpPr txBox="1"/>
          <p:nvPr/>
        </p:nvSpPr>
        <p:spPr>
          <a:xfrm>
            <a:off x="4876959" y="3973438"/>
            <a:ext cx="9643864" cy="4280535"/>
          </a:xfrm>
          <a:prstGeom prst="rect">
            <a:avLst/>
          </a:prstGeom>
        </p:spPr>
        <p:txBody>
          <a:bodyPr lIns="0" tIns="0" rIns="0" bIns="0" rtlCol="0" anchor="t">
            <a:spAutoFit/>
          </a:bodyPr>
          <a:lstStyle/>
          <a:p>
            <a:pPr algn="l">
              <a:lnSpc>
                <a:spcPts val="5760"/>
              </a:lnSpc>
            </a:pPr>
            <a:r>
              <a:rPr lang="en-US" sz="3200">
                <a:solidFill>
                  <a:srgbClr val="FFFFFF"/>
                </a:solidFill>
                <a:latin typeface="Proxima Nova"/>
                <a:ea typeface="Proxima Nova"/>
                <a:cs typeface="Proxima Nova"/>
                <a:sym typeface="Proxima Nova"/>
              </a:rPr>
              <a:t>3) Season feature is added according to the month</a:t>
            </a:r>
          </a:p>
          <a:p>
            <a:pPr marL="690881" lvl="1" indent="-345440" algn="l">
              <a:lnSpc>
                <a:spcPts val="5760"/>
              </a:lnSpc>
              <a:buFont typeface="Arial"/>
              <a:buChar char="•"/>
            </a:pPr>
            <a:r>
              <a:rPr lang="en-US" sz="3200">
                <a:solidFill>
                  <a:srgbClr val="FFFFFF"/>
                </a:solidFill>
                <a:latin typeface="Proxima Nova"/>
                <a:ea typeface="Proxima Nova"/>
                <a:cs typeface="Proxima Nova"/>
                <a:sym typeface="Proxima Nova"/>
              </a:rPr>
              <a:t>Wind speed might be season dependent</a:t>
            </a:r>
          </a:p>
          <a:p>
            <a:pPr algn="l">
              <a:lnSpc>
                <a:spcPts val="5760"/>
              </a:lnSpc>
            </a:pPr>
            <a:endParaRPr lang="en-US" sz="3200">
              <a:solidFill>
                <a:srgbClr val="FFFFFF"/>
              </a:solidFill>
              <a:latin typeface="Proxima Nova"/>
              <a:ea typeface="Proxima Nova"/>
              <a:cs typeface="Proxima Nova"/>
              <a:sym typeface="Proxima Nova"/>
            </a:endParaRPr>
          </a:p>
          <a:p>
            <a:pPr algn="l">
              <a:lnSpc>
                <a:spcPts val="5760"/>
              </a:lnSpc>
            </a:pPr>
            <a:r>
              <a:rPr lang="en-US" sz="3200">
                <a:solidFill>
                  <a:srgbClr val="FFFFFF"/>
                </a:solidFill>
                <a:latin typeface="Proxima Nova"/>
                <a:ea typeface="Proxima Nova"/>
                <a:cs typeface="Proxima Nova"/>
                <a:sym typeface="Proxima Nova"/>
              </a:rPr>
              <a:t>4) Cyclical encoding for month feature is added</a:t>
            </a:r>
          </a:p>
          <a:p>
            <a:pPr marL="690881" lvl="1" indent="-345440" algn="l">
              <a:lnSpc>
                <a:spcPts val="5760"/>
              </a:lnSpc>
              <a:buFont typeface="Arial"/>
              <a:buChar char="•"/>
            </a:pPr>
            <a:r>
              <a:rPr lang="en-US" sz="3200">
                <a:solidFill>
                  <a:srgbClr val="FFFFFF"/>
                </a:solidFill>
                <a:latin typeface="Proxima Nova"/>
                <a:ea typeface="Proxima Nova"/>
                <a:cs typeface="Proxima Nova"/>
                <a:sym typeface="Proxima Nova"/>
              </a:rPr>
              <a:t>Shows periodic data</a:t>
            </a:r>
          </a:p>
          <a:p>
            <a:pPr marL="690881" lvl="1" indent="-345440" algn="l">
              <a:lnSpc>
                <a:spcPts val="5760"/>
              </a:lnSpc>
              <a:buFont typeface="Arial"/>
              <a:buChar char="•"/>
            </a:pPr>
            <a:r>
              <a:rPr lang="en-US" sz="3200">
                <a:solidFill>
                  <a:srgbClr val="FFFFFF"/>
                </a:solidFill>
                <a:latin typeface="Proxima Nova"/>
                <a:ea typeface="Proxima Nova"/>
                <a:cs typeface="Proxima Nova"/>
                <a:sym typeface="Proxima Nova"/>
              </a:rPr>
              <a:t>Preserves continuity</a:t>
            </a:r>
          </a:p>
        </p:txBody>
      </p:sp>
      <p:grpSp>
        <p:nvGrpSpPr>
          <p:cNvPr id="7" name="Group 7"/>
          <p:cNvGrpSpPr/>
          <p:nvPr/>
        </p:nvGrpSpPr>
        <p:grpSpPr>
          <a:xfrm>
            <a:off x="0" y="0"/>
            <a:ext cx="3952465" cy="1028700"/>
            <a:chOff x="0" y="0"/>
            <a:chExt cx="1040979" cy="270933"/>
          </a:xfrm>
        </p:grpSpPr>
        <p:sp>
          <p:nvSpPr>
            <p:cNvPr id="8" name="Freeform 8"/>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9" name="TextBox 9"/>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10" name="TextBox 10"/>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
        <p:nvSpPr>
          <p:cNvPr id="11" name="TextBox 11"/>
          <p:cNvSpPr txBox="1"/>
          <p:nvPr/>
        </p:nvSpPr>
        <p:spPr>
          <a:xfrm>
            <a:off x="4662394" y="2132720"/>
            <a:ext cx="9401849"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Feature Selection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111" b="-8111"/>
            </a:stretch>
          </a:blipFill>
        </p:spPr>
      </p:sp>
      <p:grpSp>
        <p:nvGrpSpPr>
          <p:cNvPr id="3" name="Group 3"/>
          <p:cNvGrpSpPr/>
          <p:nvPr/>
        </p:nvGrpSpPr>
        <p:grpSpPr>
          <a:xfrm>
            <a:off x="0" y="0"/>
            <a:ext cx="3952465" cy="1028700"/>
            <a:chOff x="0" y="0"/>
            <a:chExt cx="1040979" cy="270933"/>
          </a:xfrm>
        </p:grpSpPr>
        <p:sp>
          <p:nvSpPr>
            <p:cNvPr id="4" name="Freeform 4"/>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5" name="TextBox 5"/>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6" name="Freeform 6"/>
          <p:cNvSpPr/>
          <p:nvPr/>
        </p:nvSpPr>
        <p:spPr>
          <a:xfrm>
            <a:off x="3315590" y="3456622"/>
            <a:ext cx="11656819" cy="6534335"/>
          </a:xfrm>
          <a:custGeom>
            <a:avLst/>
            <a:gdLst/>
            <a:ahLst/>
            <a:cxnLst/>
            <a:rect l="l" t="t" r="r" b="b"/>
            <a:pathLst>
              <a:path w="11656819" h="6534335">
                <a:moveTo>
                  <a:pt x="0" y="0"/>
                </a:moveTo>
                <a:lnTo>
                  <a:pt x="11656820" y="0"/>
                </a:lnTo>
                <a:lnTo>
                  <a:pt x="11656820" y="6534335"/>
                </a:lnTo>
                <a:lnTo>
                  <a:pt x="0" y="6534335"/>
                </a:lnTo>
                <a:lnTo>
                  <a:pt x="0" y="0"/>
                </a:lnTo>
                <a:close/>
              </a:path>
            </a:pathLst>
          </a:custGeom>
          <a:blipFill>
            <a:blip r:embed="rId3"/>
            <a:stretch>
              <a:fillRect/>
            </a:stretch>
          </a:blipFill>
        </p:spPr>
      </p:sp>
      <p:sp>
        <p:nvSpPr>
          <p:cNvPr id="7" name="TextBox 7"/>
          <p:cNvSpPr txBox="1"/>
          <p:nvPr/>
        </p:nvSpPr>
        <p:spPr>
          <a:xfrm>
            <a:off x="2830807" y="1181100"/>
            <a:ext cx="12626387" cy="1998726"/>
          </a:xfrm>
          <a:prstGeom prst="rect">
            <a:avLst/>
          </a:prstGeom>
        </p:spPr>
        <p:txBody>
          <a:bodyPr lIns="0" tIns="0" rIns="0" bIns="0" rtlCol="0" anchor="t">
            <a:spAutoFit/>
          </a:bodyPr>
          <a:lstStyle/>
          <a:p>
            <a:pPr algn="ctr">
              <a:lnSpc>
                <a:spcPts val="7722"/>
              </a:lnSpc>
            </a:pPr>
            <a:r>
              <a:rPr lang="en-US" sz="7800">
                <a:solidFill>
                  <a:srgbClr val="FFFFFF"/>
                </a:solidFill>
                <a:latin typeface="Sarpanch"/>
                <a:ea typeface="Sarpanch"/>
                <a:cs typeface="Sarpanch"/>
                <a:sym typeface="Sarpanch"/>
              </a:rPr>
              <a:t>Future Prediction</a:t>
            </a:r>
          </a:p>
          <a:p>
            <a:pPr algn="ctr">
              <a:lnSpc>
                <a:spcPts val="7722"/>
              </a:lnSpc>
            </a:pPr>
            <a:r>
              <a:rPr lang="en-US" sz="7800">
                <a:solidFill>
                  <a:srgbClr val="FFFFFF"/>
                </a:solidFill>
                <a:latin typeface="Sarpanch"/>
                <a:ea typeface="Sarpanch"/>
                <a:cs typeface="Sarpanch"/>
                <a:sym typeface="Sarpanch"/>
              </a:rPr>
              <a:t>(LSTM)</a:t>
            </a:r>
          </a:p>
        </p:txBody>
      </p:sp>
      <p:sp>
        <p:nvSpPr>
          <p:cNvPr id="8" name="TextBox 8"/>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111" b="-8111"/>
            </a:stretch>
          </a:blipFill>
        </p:spPr>
      </p:sp>
      <p:grpSp>
        <p:nvGrpSpPr>
          <p:cNvPr id="3" name="Group 3"/>
          <p:cNvGrpSpPr/>
          <p:nvPr/>
        </p:nvGrpSpPr>
        <p:grpSpPr>
          <a:xfrm>
            <a:off x="0" y="0"/>
            <a:ext cx="3952465" cy="1028700"/>
            <a:chOff x="0" y="0"/>
            <a:chExt cx="1040979" cy="270933"/>
          </a:xfrm>
        </p:grpSpPr>
        <p:sp>
          <p:nvSpPr>
            <p:cNvPr id="4" name="Freeform 4"/>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5" name="TextBox 5"/>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6" name="Freeform 6"/>
          <p:cNvSpPr/>
          <p:nvPr/>
        </p:nvSpPr>
        <p:spPr>
          <a:xfrm>
            <a:off x="2935935" y="3609592"/>
            <a:ext cx="12416129" cy="6198003"/>
          </a:xfrm>
          <a:custGeom>
            <a:avLst/>
            <a:gdLst/>
            <a:ahLst/>
            <a:cxnLst/>
            <a:rect l="l" t="t" r="r" b="b"/>
            <a:pathLst>
              <a:path w="12416129" h="6198003">
                <a:moveTo>
                  <a:pt x="0" y="0"/>
                </a:moveTo>
                <a:lnTo>
                  <a:pt x="12416130" y="0"/>
                </a:lnTo>
                <a:lnTo>
                  <a:pt x="12416130" y="6198004"/>
                </a:lnTo>
                <a:lnTo>
                  <a:pt x="0" y="6198004"/>
                </a:lnTo>
                <a:lnTo>
                  <a:pt x="0" y="0"/>
                </a:lnTo>
                <a:close/>
              </a:path>
            </a:pathLst>
          </a:custGeom>
          <a:blipFill>
            <a:blip r:embed="rId3"/>
            <a:stretch>
              <a:fillRect/>
            </a:stretch>
          </a:blipFill>
        </p:spPr>
      </p:sp>
      <p:sp>
        <p:nvSpPr>
          <p:cNvPr id="7" name="TextBox 7"/>
          <p:cNvSpPr txBox="1"/>
          <p:nvPr/>
        </p:nvSpPr>
        <p:spPr>
          <a:xfrm>
            <a:off x="2830807" y="1181100"/>
            <a:ext cx="12626387" cy="1998726"/>
          </a:xfrm>
          <a:prstGeom prst="rect">
            <a:avLst/>
          </a:prstGeom>
        </p:spPr>
        <p:txBody>
          <a:bodyPr lIns="0" tIns="0" rIns="0" bIns="0" rtlCol="0" anchor="t">
            <a:spAutoFit/>
          </a:bodyPr>
          <a:lstStyle/>
          <a:p>
            <a:pPr algn="ctr">
              <a:lnSpc>
                <a:spcPts val="7722"/>
              </a:lnSpc>
            </a:pPr>
            <a:r>
              <a:rPr lang="en-US" sz="7800">
                <a:solidFill>
                  <a:srgbClr val="FFFFFF"/>
                </a:solidFill>
                <a:latin typeface="Sarpanch"/>
                <a:ea typeface="Sarpanch"/>
                <a:cs typeface="Sarpanch"/>
                <a:sym typeface="Sarpanch"/>
              </a:rPr>
              <a:t>Future Prediction</a:t>
            </a:r>
          </a:p>
          <a:p>
            <a:pPr algn="ctr">
              <a:lnSpc>
                <a:spcPts val="7722"/>
              </a:lnSpc>
            </a:pPr>
            <a:r>
              <a:rPr lang="en-US" sz="7800">
                <a:solidFill>
                  <a:srgbClr val="FFFFFF"/>
                </a:solidFill>
                <a:latin typeface="Sarpanch"/>
                <a:ea typeface="Sarpanch"/>
                <a:cs typeface="Sarpanch"/>
                <a:sym typeface="Sarpanch"/>
              </a:rPr>
              <a:t>(RNN)</a:t>
            </a:r>
          </a:p>
        </p:txBody>
      </p:sp>
      <p:sp>
        <p:nvSpPr>
          <p:cNvPr id="8" name="TextBox 8"/>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20823" y="8079221"/>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6" name="Group 6"/>
          <p:cNvGrpSpPr/>
          <p:nvPr/>
        </p:nvGrpSpPr>
        <p:grpSpPr>
          <a:xfrm>
            <a:off x="0" y="0"/>
            <a:ext cx="3952465" cy="1028700"/>
            <a:chOff x="0" y="0"/>
            <a:chExt cx="1040979" cy="270933"/>
          </a:xfrm>
        </p:grpSpPr>
        <p:sp>
          <p:nvSpPr>
            <p:cNvPr id="7" name="Freeform 7"/>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8" name="TextBox 8"/>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9" name="Freeform 9"/>
          <p:cNvSpPr/>
          <p:nvPr/>
        </p:nvSpPr>
        <p:spPr>
          <a:xfrm>
            <a:off x="6758815" y="3559665"/>
            <a:ext cx="11301259" cy="4096706"/>
          </a:xfrm>
          <a:custGeom>
            <a:avLst/>
            <a:gdLst/>
            <a:ahLst/>
            <a:cxnLst/>
            <a:rect l="l" t="t" r="r" b="b"/>
            <a:pathLst>
              <a:path w="11301259" h="4096706">
                <a:moveTo>
                  <a:pt x="0" y="0"/>
                </a:moveTo>
                <a:lnTo>
                  <a:pt x="11301259" y="0"/>
                </a:lnTo>
                <a:lnTo>
                  <a:pt x="11301259" y="4096706"/>
                </a:lnTo>
                <a:lnTo>
                  <a:pt x="0" y="4096706"/>
                </a:lnTo>
                <a:lnTo>
                  <a:pt x="0" y="0"/>
                </a:lnTo>
                <a:close/>
              </a:path>
            </a:pathLst>
          </a:custGeom>
          <a:blipFill>
            <a:blip r:embed="rId7"/>
            <a:stretch>
              <a:fillRect/>
            </a:stretch>
          </a:blipFill>
          <a:ln cap="sq">
            <a:noFill/>
            <a:prstDash val="solid"/>
            <a:miter/>
          </a:ln>
        </p:spPr>
      </p:sp>
      <p:sp>
        <p:nvSpPr>
          <p:cNvPr id="10" name="TextBox 10"/>
          <p:cNvSpPr txBox="1"/>
          <p:nvPr/>
        </p:nvSpPr>
        <p:spPr>
          <a:xfrm>
            <a:off x="713505" y="3638248"/>
            <a:ext cx="5738726" cy="3777615"/>
          </a:xfrm>
          <a:prstGeom prst="rect">
            <a:avLst/>
          </a:prstGeom>
        </p:spPr>
        <p:txBody>
          <a:bodyPr lIns="0" tIns="0" rIns="0" bIns="0" rtlCol="0" anchor="t">
            <a:spAutoFit/>
          </a:bodyPr>
          <a:lstStyle/>
          <a:p>
            <a:pPr algn="l">
              <a:lnSpc>
                <a:spcPts val="5039"/>
              </a:lnSpc>
            </a:pPr>
            <a:r>
              <a:rPr lang="en-US" sz="2799" i="1">
                <a:solidFill>
                  <a:srgbClr val="FFFFFF"/>
                </a:solidFill>
                <a:latin typeface="Proxima Nova Italics"/>
                <a:ea typeface="Proxima Nova Italics"/>
                <a:cs typeface="Proxima Nova Italics"/>
                <a:sym typeface="Proxima Nova Italics"/>
              </a:rPr>
              <a:t>Decision Tree</a:t>
            </a:r>
            <a:r>
              <a:rPr lang="en-US" sz="2799">
                <a:solidFill>
                  <a:srgbClr val="FFFFFF"/>
                </a:solidFill>
                <a:latin typeface="Proxima Nova"/>
                <a:ea typeface="Proxima Nova"/>
                <a:cs typeface="Proxima Nova"/>
                <a:sym typeface="Proxima Nova"/>
              </a:rPr>
              <a:t> algorithm is used to take wind turbine action:</a:t>
            </a:r>
          </a:p>
          <a:p>
            <a:pPr algn="l">
              <a:lnSpc>
                <a:spcPts val="5039"/>
              </a:lnSpc>
            </a:pPr>
            <a:endParaRPr lang="en-US" sz="2799">
              <a:solidFill>
                <a:srgbClr val="FFFFFF"/>
              </a:solidFill>
              <a:latin typeface="Proxima Nova"/>
              <a:ea typeface="Proxima Nova"/>
              <a:cs typeface="Proxima Nova"/>
              <a:sym typeface="Proxima Nova"/>
            </a:endParaRPr>
          </a:p>
          <a:p>
            <a:pPr marL="604519" lvl="1" indent="-302260" algn="l">
              <a:lnSpc>
                <a:spcPts val="5039"/>
              </a:lnSpc>
              <a:buFont typeface="Arial"/>
              <a:buChar char="•"/>
            </a:pPr>
            <a:r>
              <a:rPr lang="en-US" sz="2799">
                <a:solidFill>
                  <a:srgbClr val="FFFFFF"/>
                </a:solidFill>
                <a:latin typeface="Proxima Nova"/>
                <a:ea typeface="Proxima Nova"/>
                <a:cs typeface="Proxima Nova"/>
                <a:sym typeface="Proxima Nova"/>
              </a:rPr>
              <a:t>to maximize the efficiency </a:t>
            </a:r>
          </a:p>
          <a:p>
            <a:pPr algn="l">
              <a:lnSpc>
                <a:spcPts val="5039"/>
              </a:lnSpc>
            </a:pPr>
            <a:endParaRPr lang="en-US" sz="2799">
              <a:solidFill>
                <a:srgbClr val="FFFFFF"/>
              </a:solidFill>
              <a:latin typeface="Proxima Nova"/>
              <a:ea typeface="Proxima Nova"/>
              <a:cs typeface="Proxima Nova"/>
              <a:sym typeface="Proxima Nova"/>
            </a:endParaRPr>
          </a:p>
          <a:p>
            <a:pPr marL="604519" lvl="1" indent="-302260" algn="l">
              <a:lnSpc>
                <a:spcPts val="5039"/>
              </a:lnSpc>
              <a:buFont typeface="Arial"/>
              <a:buChar char="•"/>
            </a:pPr>
            <a:r>
              <a:rPr lang="en-US" sz="2799">
                <a:solidFill>
                  <a:srgbClr val="FFFFFF"/>
                </a:solidFill>
                <a:latin typeface="Proxima Nova"/>
                <a:ea typeface="Proxima Nova"/>
                <a:cs typeface="Proxima Nova"/>
                <a:sym typeface="Proxima Nova"/>
              </a:rPr>
              <a:t>to ensure the turbine safety</a:t>
            </a:r>
          </a:p>
        </p:txBody>
      </p:sp>
      <p:sp>
        <p:nvSpPr>
          <p:cNvPr id="11" name="TextBox 11"/>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
        <p:nvSpPr>
          <p:cNvPr id="12" name="TextBox 12"/>
          <p:cNvSpPr txBox="1"/>
          <p:nvPr/>
        </p:nvSpPr>
        <p:spPr>
          <a:xfrm>
            <a:off x="4707979" y="1372966"/>
            <a:ext cx="9401849"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Classification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20823" y="8079221"/>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6" name="Group 6"/>
          <p:cNvGrpSpPr/>
          <p:nvPr/>
        </p:nvGrpSpPr>
        <p:grpSpPr>
          <a:xfrm>
            <a:off x="0" y="0"/>
            <a:ext cx="3952465" cy="1028700"/>
            <a:chOff x="0" y="0"/>
            <a:chExt cx="1040979" cy="270933"/>
          </a:xfrm>
        </p:grpSpPr>
        <p:sp>
          <p:nvSpPr>
            <p:cNvPr id="7" name="Freeform 7"/>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8" name="TextBox 8"/>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9" name="TextBox 9"/>
          <p:cNvSpPr txBox="1"/>
          <p:nvPr/>
        </p:nvSpPr>
        <p:spPr>
          <a:xfrm>
            <a:off x="2924044" y="2447639"/>
            <a:ext cx="12969719" cy="7551419"/>
          </a:xfrm>
          <a:prstGeom prst="rect">
            <a:avLst/>
          </a:prstGeom>
        </p:spPr>
        <p:txBody>
          <a:bodyPr lIns="0" tIns="0" rIns="0" bIns="0" rtlCol="0" anchor="t">
            <a:spAutoFit/>
          </a:bodyPr>
          <a:lstStyle/>
          <a:p>
            <a:pPr marL="518162" lvl="1" indent="-25908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Key Findings:</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Seasonal wind speed patterns observed</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MUT shows frequent peaks &gt;3 knots; regional averages remain 1.5–2 knots.</a:t>
            </a:r>
          </a:p>
          <a:p>
            <a:pPr marL="518162" lvl="1" indent="-25908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Model Performance:</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LSTM: MSE = 0.3017, R² = -0.9745.</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RNN: MSE = 1.918, R² = -0.7705.</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Highlights the challenge of accurate wind speed forecasting.</a:t>
            </a:r>
          </a:p>
          <a:p>
            <a:pPr marL="518162" lvl="1" indent="-25908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Insights on Turbine Operation:</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MUT’s wind speeds (&lt;7 knots) result in frequent turbine shutdowns.</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Current speeds are insufficient for economic wind energy generation.</a:t>
            </a:r>
          </a:p>
          <a:p>
            <a:pPr marL="518162" lvl="1" indent="-25908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Conclusion:</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Calls for site-specific turbine technologies optimized for low wind speeds.</a:t>
            </a:r>
          </a:p>
          <a:p>
            <a:pPr marL="1036323" lvl="2" indent="-345441" algn="l">
              <a:lnSpc>
                <a:spcPts val="4320"/>
              </a:lnSpc>
              <a:buFont typeface="Arial"/>
              <a:buChar char="⚬"/>
            </a:pPr>
            <a:r>
              <a:rPr lang="en-US" sz="2400" i="1">
                <a:solidFill>
                  <a:srgbClr val="FFFFFF"/>
                </a:solidFill>
                <a:latin typeface="Proxima Nova Italics"/>
                <a:ea typeface="Proxima Nova Italics"/>
                <a:cs typeface="Proxima Nova Italics"/>
                <a:sym typeface="Proxima Nova Italics"/>
              </a:rPr>
              <a:t>Emphasizes the importance of tailored renewable energy strategies.</a:t>
            </a:r>
          </a:p>
          <a:p>
            <a:pPr algn="l">
              <a:lnSpc>
                <a:spcPts val="4320"/>
              </a:lnSpc>
            </a:pPr>
            <a:endParaRPr lang="en-US" sz="2400" i="1">
              <a:solidFill>
                <a:srgbClr val="FFFFFF"/>
              </a:solidFill>
              <a:latin typeface="Proxima Nova Italics"/>
              <a:ea typeface="Proxima Nova Italics"/>
              <a:cs typeface="Proxima Nova Italics"/>
              <a:sym typeface="Proxima Nova Italics"/>
            </a:endParaRPr>
          </a:p>
        </p:txBody>
      </p:sp>
      <p:sp>
        <p:nvSpPr>
          <p:cNvPr id="10" name="TextBox 10"/>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Conclusion</a:t>
            </a:r>
          </a:p>
        </p:txBody>
      </p:sp>
      <p:sp>
        <p:nvSpPr>
          <p:cNvPr id="11" name="TextBox 11"/>
          <p:cNvSpPr txBox="1"/>
          <p:nvPr/>
        </p:nvSpPr>
        <p:spPr>
          <a:xfrm>
            <a:off x="4707979" y="1372966"/>
            <a:ext cx="9401849"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Conclusion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8341979" y="3489368"/>
            <a:ext cx="3238971" cy="3308265"/>
          </a:xfrm>
          <a:custGeom>
            <a:avLst/>
            <a:gdLst/>
            <a:ahLst/>
            <a:cxnLst/>
            <a:rect l="l" t="t" r="r" b="b"/>
            <a:pathLst>
              <a:path w="3238971" h="3308265">
                <a:moveTo>
                  <a:pt x="0" y="0"/>
                </a:moveTo>
                <a:lnTo>
                  <a:pt x="3238971" y="0"/>
                </a:lnTo>
                <a:lnTo>
                  <a:pt x="3238971" y="3308264"/>
                </a:lnTo>
                <a:lnTo>
                  <a:pt x="0" y="33082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512520" y="4556478"/>
            <a:ext cx="7643499" cy="1526470"/>
          </a:xfrm>
          <a:prstGeom prst="rect">
            <a:avLst/>
          </a:prstGeom>
        </p:spPr>
        <p:txBody>
          <a:bodyPr lIns="0" tIns="0" rIns="0" bIns="0" rtlCol="0" anchor="t">
            <a:spAutoFit/>
          </a:bodyPr>
          <a:lstStyle/>
          <a:p>
            <a:pPr algn="ctr">
              <a:lnSpc>
                <a:spcPts val="11272"/>
              </a:lnSpc>
            </a:pPr>
            <a:r>
              <a:rPr lang="en-US" sz="12387" b="1">
                <a:solidFill>
                  <a:srgbClr val="FFFFFF"/>
                </a:solidFill>
                <a:latin typeface="Sarpanch Ultra-Bold"/>
                <a:ea typeface="Sarpanch Ultra-Bold"/>
                <a:cs typeface="Sarpanch Ultra-Bold"/>
                <a:sym typeface="Sarpanch Ultra-Bold"/>
              </a:rPr>
              <a:t>THANK</a:t>
            </a:r>
          </a:p>
        </p:txBody>
      </p:sp>
      <p:sp>
        <p:nvSpPr>
          <p:cNvPr id="5" name="TextBox 5"/>
          <p:cNvSpPr txBox="1"/>
          <p:nvPr/>
        </p:nvSpPr>
        <p:spPr>
          <a:xfrm>
            <a:off x="11137760" y="4556478"/>
            <a:ext cx="4962507" cy="1526470"/>
          </a:xfrm>
          <a:prstGeom prst="rect">
            <a:avLst/>
          </a:prstGeom>
        </p:spPr>
        <p:txBody>
          <a:bodyPr lIns="0" tIns="0" rIns="0" bIns="0" rtlCol="0" anchor="t">
            <a:spAutoFit/>
          </a:bodyPr>
          <a:lstStyle/>
          <a:p>
            <a:pPr algn="ctr">
              <a:lnSpc>
                <a:spcPts val="11272"/>
              </a:lnSpc>
            </a:pPr>
            <a:r>
              <a:rPr lang="en-US" sz="12387" b="1">
                <a:solidFill>
                  <a:srgbClr val="FFFFFF"/>
                </a:solidFill>
                <a:latin typeface="Sarpanch Ultra-Bold"/>
                <a:ea typeface="Sarpanch Ultra-Bold"/>
                <a:cs typeface="Sarpanch Ultra-Bold"/>
                <a:sym typeface="Sarpanch Ultra-Bold"/>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Freeform 3"/>
          <p:cNvSpPr/>
          <p:nvPr/>
        </p:nvSpPr>
        <p:spPr>
          <a:xfrm>
            <a:off x="-1043773" y="6780439"/>
            <a:ext cx="4144945" cy="4114800"/>
          </a:xfrm>
          <a:custGeom>
            <a:avLst/>
            <a:gdLst/>
            <a:ahLst/>
            <a:cxnLst/>
            <a:rect l="l" t="t" r="r" b="b"/>
            <a:pathLst>
              <a:path w="4144945" h="4114800">
                <a:moveTo>
                  <a:pt x="0" y="0"/>
                </a:moveTo>
                <a:lnTo>
                  <a:pt x="4144946" y="0"/>
                </a:lnTo>
                <a:lnTo>
                  <a:pt x="41449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3535121" y="-1312668"/>
            <a:ext cx="4123310" cy="4114800"/>
          </a:xfrm>
          <a:custGeom>
            <a:avLst/>
            <a:gdLst/>
            <a:ahLst/>
            <a:cxnLst/>
            <a:rect l="l" t="t" r="r" b="b"/>
            <a:pathLst>
              <a:path w="4123310" h="4114800">
                <a:moveTo>
                  <a:pt x="0" y="0"/>
                </a:moveTo>
                <a:lnTo>
                  <a:pt x="4123311" y="0"/>
                </a:lnTo>
                <a:lnTo>
                  <a:pt x="412331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3344539" y="3478407"/>
            <a:ext cx="11598921" cy="1141291"/>
          </a:xfrm>
          <a:prstGeom prst="rect">
            <a:avLst/>
          </a:prstGeom>
        </p:spPr>
        <p:txBody>
          <a:bodyPr lIns="0" tIns="0" rIns="0" bIns="0" rtlCol="0" anchor="t">
            <a:spAutoFit/>
          </a:bodyPr>
          <a:lstStyle/>
          <a:p>
            <a:pPr algn="ctr">
              <a:lnSpc>
                <a:spcPts val="8559"/>
              </a:lnSpc>
            </a:pPr>
            <a:r>
              <a:rPr lang="en-US" sz="8646">
                <a:solidFill>
                  <a:srgbClr val="FFFFFF"/>
                </a:solidFill>
                <a:latin typeface="Sarpanch"/>
                <a:ea typeface="Sarpanch"/>
                <a:cs typeface="Sarpanch"/>
                <a:sym typeface="Sarpanch"/>
              </a:rPr>
              <a:t>Wind Energy</a:t>
            </a:r>
          </a:p>
        </p:txBody>
      </p:sp>
      <p:sp>
        <p:nvSpPr>
          <p:cNvPr id="6" name="TextBox 6"/>
          <p:cNvSpPr txBox="1"/>
          <p:nvPr/>
        </p:nvSpPr>
        <p:spPr>
          <a:xfrm>
            <a:off x="3253573" y="7399564"/>
            <a:ext cx="10967348" cy="12344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Proxima Nova"/>
                <a:ea typeface="Proxima Nova"/>
                <a:cs typeface="Proxima Nova"/>
                <a:sym typeface="Proxima Nova"/>
              </a:rPr>
              <a:t>•Exploring how machine learning enhances wind energy systems by improving prediction, optimization, maintenance, and site selection for greater reliability and sustainability.</a:t>
            </a:r>
          </a:p>
        </p:txBody>
      </p:sp>
      <p:sp>
        <p:nvSpPr>
          <p:cNvPr id="7" name="TextBox 7"/>
          <p:cNvSpPr txBox="1"/>
          <p:nvPr/>
        </p:nvSpPr>
        <p:spPr>
          <a:xfrm>
            <a:off x="3253573" y="6115024"/>
            <a:ext cx="11002281" cy="817816"/>
          </a:xfrm>
          <a:prstGeom prst="rect">
            <a:avLst/>
          </a:prstGeom>
        </p:spPr>
        <p:txBody>
          <a:bodyPr lIns="0" tIns="0" rIns="0" bIns="0" rtlCol="0" anchor="t">
            <a:spAutoFit/>
          </a:bodyPr>
          <a:lstStyle/>
          <a:p>
            <a:pPr algn="ctr">
              <a:lnSpc>
                <a:spcPts val="3370"/>
              </a:lnSpc>
              <a:spcBef>
                <a:spcPct val="0"/>
              </a:spcBef>
            </a:pPr>
            <a:r>
              <a:rPr lang="en-US" sz="2407">
                <a:solidFill>
                  <a:srgbClr val="FFFFFF"/>
                </a:solidFill>
                <a:latin typeface="Proxima Nova"/>
                <a:ea typeface="Proxima Nova"/>
                <a:cs typeface="Proxima Nova"/>
                <a:sym typeface="Proxima Nova"/>
              </a:rPr>
              <a:t>•Wind energy; addressing variability, data gaps, and inefficiencies is key to enhancing its reliability and sustainability.</a:t>
            </a:r>
          </a:p>
        </p:txBody>
      </p:sp>
      <p:grpSp>
        <p:nvGrpSpPr>
          <p:cNvPr id="8" name="Group 8"/>
          <p:cNvGrpSpPr/>
          <p:nvPr/>
        </p:nvGrpSpPr>
        <p:grpSpPr>
          <a:xfrm>
            <a:off x="5548" y="0"/>
            <a:ext cx="3451028" cy="1028700"/>
            <a:chOff x="0" y="0"/>
            <a:chExt cx="908913" cy="270933"/>
          </a:xfrm>
        </p:grpSpPr>
        <p:sp>
          <p:nvSpPr>
            <p:cNvPr id="9" name="Freeform 9"/>
            <p:cNvSpPr/>
            <p:nvPr/>
          </p:nvSpPr>
          <p:spPr>
            <a:xfrm>
              <a:off x="0" y="0"/>
              <a:ext cx="908913" cy="270933"/>
            </a:xfrm>
            <a:custGeom>
              <a:avLst/>
              <a:gdLst/>
              <a:ahLst/>
              <a:cxnLst/>
              <a:rect l="l" t="t" r="r" b="b"/>
              <a:pathLst>
                <a:path w="908913" h="270933">
                  <a:moveTo>
                    <a:pt x="0" y="0"/>
                  </a:moveTo>
                  <a:lnTo>
                    <a:pt x="908913" y="0"/>
                  </a:lnTo>
                  <a:lnTo>
                    <a:pt x="908913" y="270933"/>
                  </a:lnTo>
                  <a:lnTo>
                    <a:pt x="0" y="270933"/>
                  </a:lnTo>
                  <a:close/>
                </a:path>
              </a:pathLst>
            </a:custGeom>
            <a:solidFill>
              <a:srgbClr val="769EBE"/>
            </a:solidFill>
          </p:spPr>
        </p:sp>
        <p:sp>
          <p:nvSpPr>
            <p:cNvPr id="10" name="TextBox 10"/>
            <p:cNvSpPr txBox="1"/>
            <p:nvPr/>
          </p:nvSpPr>
          <p:spPr>
            <a:xfrm>
              <a:off x="0" y="-38100"/>
              <a:ext cx="908913" cy="309033"/>
            </a:xfrm>
            <a:prstGeom prst="rect">
              <a:avLst/>
            </a:prstGeom>
          </p:spPr>
          <p:txBody>
            <a:bodyPr lIns="50800" tIns="50800" rIns="50800" bIns="50800" rtlCol="0" anchor="ctr"/>
            <a:lstStyle/>
            <a:p>
              <a:pPr algn="ctr">
                <a:lnSpc>
                  <a:spcPts val="2559"/>
                </a:lnSpc>
              </a:pPr>
              <a:endParaRPr/>
            </a:p>
          </p:txBody>
        </p:sp>
      </p:grpSp>
      <p:sp>
        <p:nvSpPr>
          <p:cNvPr id="11" name="TextBox 11"/>
          <p:cNvSpPr txBox="1"/>
          <p:nvPr/>
        </p:nvSpPr>
        <p:spPr>
          <a:xfrm>
            <a:off x="-42385" y="89577"/>
            <a:ext cx="3498960"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Introduction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0967802" y="2371725"/>
            <a:ext cx="5502787" cy="5512810"/>
          </a:xfrm>
          <a:custGeom>
            <a:avLst/>
            <a:gdLst/>
            <a:ahLst/>
            <a:cxnLst/>
            <a:rect l="l" t="t" r="r" b="b"/>
            <a:pathLst>
              <a:path w="5502787" h="5512810">
                <a:moveTo>
                  <a:pt x="0" y="0"/>
                </a:moveTo>
                <a:lnTo>
                  <a:pt x="5502787" y="0"/>
                </a:lnTo>
                <a:lnTo>
                  <a:pt x="5502787" y="5512810"/>
                </a:lnTo>
                <a:lnTo>
                  <a:pt x="0" y="55128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817411" y="2287101"/>
            <a:ext cx="9377744" cy="3538535"/>
          </a:xfrm>
          <a:prstGeom prst="rect">
            <a:avLst/>
          </a:prstGeom>
        </p:spPr>
        <p:txBody>
          <a:bodyPr lIns="0" tIns="0" rIns="0" bIns="0" rtlCol="0" anchor="t">
            <a:spAutoFit/>
          </a:bodyPr>
          <a:lstStyle/>
          <a:p>
            <a:pPr algn="l">
              <a:lnSpc>
                <a:spcPts val="13612"/>
              </a:lnSpc>
            </a:pPr>
            <a:r>
              <a:rPr lang="en-US" sz="13749">
                <a:solidFill>
                  <a:srgbClr val="FFFFFF"/>
                </a:solidFill>
                <a:latin typeface="Sarpanch"/>
                <a:ea typeface="Sarpanch"/>
                <a:cs typeface="Sarpanch"/>
                <a:sym typeface="Sarpanch"/>
              </a:rPr>
              <a:t>Project Overview</a:t>
            </a:r>
          </a:p>
        </p:txBody>
      </p:sp>
      <p:sp>
        <p:nvSpPr>
          <p:cNvPr id="5" name="TextBox 5"/>
          <p:cNvSpPr txBox="1"/>
          <p:nvPr/>
        </p:nvSpPr>
        <p:spPr>
          <a:xfrm>
            <a:off x="1976285" y="6230995"/>
            <a:ext cx="7454460" cy="3329940"/>
          </a:xfrm>
          <a:prstGeom prst="rect">
            <a:avLst/>
          </a:prstGeom>
        </p:spPr>
        <p:txBody>
          <a:bodyPr lIns="0" tIns="0" rIns="0" bIns="0" rtlCol="0" anchor="t">
            <a:spAutoFit/>
          </a:bodyPr>
          <a:lstStyle/>
          <a:p>
            <a:pPr algn="l">
              <a:lnSpc>
                <a:spcPts val="3359"/>
              </a:lnSpc>
              <a:spcBef>
                <a:spcPct val="0"/>
              </a:spcBef>
            </a:pPr>
            <a:r>
              <a:rPr lang="en-US" sz="2400">
                <a:solidFill>
                  <a:srgbClr val="FFFFFF"/>
                </a:solidFill>
                <a:latin typeface="Proxima Nova"/>
                <a:ea typeface="Proxima Nova"/>
                <a:cs typeface="Proxima Nova"/>
                <a:sym typeface="Proxima Nova"/>
              </a:rPr>
              <a:t>This Project aims to present the use of machine learning in the wind energy system and the problems such as wind speed prediction, energy, and turbine efficiency. As with other studies, the report considers the ways in which machine learning increases reliability and sustainability of wind energy in terms of forecasting, maintenance, and site selection to support a future filled with renewable energy sources.</a:t>
            </a:r>
          </a:p>
        </p:txBody>
      </p:sp>
      <p:grpSp>
        <p:nvGrpSpPr>
          <p:cNvPr id="6" name="Group 6"/>
          <p:cNvGrpSpPr/>
          <p:nvPr/>
        </p:nvGrpSpPr>
        <p:grpSpPr>
          <a:xfrm>
            <a:off x="5548" y="0"/>
            <a:ext cx="3451028" cy="1028700"/>
            <a:chOff x="0" y="0"/>
            <a:chExt cx="908913" cy="270933"/>
          </a:xfrm>
        </p:grpSpPr>
        <p:sp>
          <p:nvSpPr>
            <p:cNvPr id="7" name="Freeform 7"/>
            <p:cNvSpPr/>
            <p:nvPr/>
          </p:nvSpPr>
          <p:spPr>
            <a:xfrm>
              <a:off x="0" y="0"/>
              <a:ext cx="908913" cy="270933"/>
            </a:xfrm>
            <a:custGeom>
              <a:avLst/>
              <a:gdLst/>
              <a:ahLst/>
              <a:cxnLst/>
              <a:rect l="l" t="t" r="r" b="b"/>
              <a:pathLst>
                <a:path w="908913" h="270933">
                  <a:moveTo>
                    <a:pt x="0" y="0"/>
                  </a:moveTo>
                  <a:lnTo>
                    <a:pt x="908913" y="0"/>
                  </a:lnTo>
                  <a:lnTo>
                    <a:pt x="908913" y="270933"/>
                  </a:lnTo>
                  <a:lnTo>
                    <a:pt x="0" y="270933"/>
                  </a:lnTo>
                  <a:close/>
                </a:path>
              </a:pathLst>
            </a:custGeom>
            <a:solidFill>
              <a:srgbClr val="769EBE"/>
            </a:solidFill>
          </p:spPr>
        </p:sp>
        <p:sp>
          <p:nvSpPr>
            <p:cNvPr id="8" name="TextBox 8"/>
            <p:cNvSpPr txBox="1"/>
            <p:nvPr/>
          </p:nvSpPr>
          <p:spPr>
            <a:xfrm>
              <a:off x="0" y="-38100"/>
              <a:ext cx="908913" cy="309033"/>
            </a:xfrm>
            <a:prstGeom prst="rect">
              <a:avLst/>
            </a:prstGeom>
          </p:spPr>
          <p:txBody>
            <a:bodyPr lIns="50800" tIns="50800" rIns="50800" bIns="50800" rtlCol="0" anchor="ctr"/>
            <a:lstStyle/>
            <a:p>
              <a:pPr algn="ctr">
                <a:lnSpc>
                  <a:spcPts val="2559"/>
                </a:lnSpc>
              </a:pPr>
              <a:endParaRPr/>
            </a:p>
          </p:txBody>
        </p:sp>
      </p:grpSp>
      <p:sp>
        <p:nvSpPr>
          <p:cNvPr id="9" name="TextBox 9"/>
          <p:cNvSpPr txBox="1"/>
          <p:nvPr/>
        </p:nvSpPr>
        <p:spPr>
          <a:xfrm>
            <a:off x="-61435" y="89577"/>
            <a:ext cx="3518010"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2105745" y="2387095"/>
            <a:ext cx="5502787" cy="5512810"/>
          </a:xfrm>
          <a:custGeom>
            <a:avLst/>
            <a:gdLst/>
            <a:ahLst/>
            <a:cxnLst/>
            <a:rect l="l" t="t" r="r" b="b"/>
            <a:pathLst>
              <a:path w="5502787" h="5512810">
                <a:moveTo>
                  <a:pt x="0" y="0"/>
                </a:moveTo>
                <a:lnTo>
                  <a:pt x="5502786" y="0"/>
                </a:lnTo>
                <a:lnTo>
                  <a:pt x="5502786" y="5512810"/>
                </a:lnTo>
                <a:lnTo>
                  <a:pt x="0" y="55128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1343801" y="2387095"/>
            <a:ext cx="6944199" cy="6871205"/>
          </a:xfrm>
          <a:custGeom>
            <a:avLst/>
            <a:gdLst/>
            <a:ahLst/>
            <a:cxnLst/>
            <a:rect l="l" t="t" r="r" b="b"/>
            <a:pathLst>
              <a:path w="6944199" h="6871205">
                <a:moveTo>
                  <a:pt x="0" y="0"/>
                </a:moveTo>
                <a:lnTo>
                  <a:pt x="6944199" y="0"/>
                </a:lnTo>
                <a:lnTo>
                  <a:pt x="6944199" y="6871205"/>
                </a:lnTo>
                <a:lnTo>
                  <a:pt x="0" y="6871205"/>
                </a:lnTo>
                <a:lnTo>
                  <a:pt x="0" y="0"/>
                </a:lnTo>
                <a:close/>
              </a:path>
            </a:pathLst>
          </a:custGeom>
          <a:blipFill>
            <a:blip r:embed="rId5"/>
            <a:stretch>
              <a:fillRect l="-19805" r="-19805"/>
            </a:stretch>
          </a:blipFill>
        </p:spPr>
      </p:sp>
      <p:sp>
        <p:nvSpPr>
          <p:cNvPr id="5" name="TextBox 5"/>
          <p:cNvSpPr txBox="1"/>
          <p:nvPr/>
        </p:nvSpPr>
        <p:spPr>
          <a:xfrm>
            <a:off x="1028700" y="1228725"/>
            <a:ext cx="11372013" cy="2531168"/>
          </a:xfrm>
          <a:prstGeom prst="rect">
            <a:avLst/>
          </a:prstGeom>
        </p:spPr>
        <p:txBody>
          <a:bodyPr lIns="0" tIns="0" rIns="0" bIns="0" rtlCol="0" anchor="t">
            <a:spAutoFit/>
          </a:bodyPr>
          <a:lstStyle/>
          <a:p>
            <a:pPr algn="l">
              <a:lnSpc>
                <a:spcPts val="9745"/>
              </a:lnSpc>
            </a:pPr>
            <a:r>
              <a:rPr lang="en-US" sz="9844">
                <a:solidFill>
                  <a:srgbClr val="FFFFFF"/>
                </a:solidFill>
                <a:latin typeface="Sarpanch"/>
                <a:ea typeface="Sarpanch"/>
                <a:cs typeface="Sarpanch"/>
                <a:sym typeface="Sarpanch"/>
              </a:rPr>
              <a:t>Wind Energy and Its Global Role</a:t>
            </a:r>
          </a:p>
        </p:txBody>
      </p:sp>
      <p:sp>
        <p:nvSpPr>
          <p:cNvPr id="6" name="TextBox 6"/>
          <p:cNvSpPr txBox="1"/>
          <p:nvPr/>
        </p:nvSpPr>
        <p:spPr>
          <a:xfrm>
            <a:off x="755594" y="4000547"/>
            <a:ext cx="10453002" cy="5257753"/>
          </a:xfrm>
          <a:prstGeom prst="rect">
            <a:avLst/>
          </a:prstGeom>
        </p:spPr>
        <p:txBody>
          <a:bodyPr lIns="0" tIns="0" rIns="0" bIns="0" rtlCol="0" anchor="t">
            <a:spAutoFit/>
          </a:bodyPr>
          <a:lstStyle/>
          <a:p>
            <a:pPr marL="529678" lvl="1" indent="-264839" algn="l">
              <a:lnSpc>
                <a:spcPts val="3434"/>
              </a:lnSpc>
              <a:buFont typeface="Arial"/>
              <a:buChar char="•"/>
            </a:pPr>
            <a:r>
              <a:rPr lang="en-US" sz="2453">
                <a:solidFill>
                  <a:srgbClr val="FFFFFF"/>
                </a:solidFill>
                <a:latin typeface="Proxima Nova"/>
                <a:ea typeface="Proxima Nova"/>
                <a:cs typeface="Proxima Nova"/>
                <a:sym typeface="Proxima Nova"/>
              </a:rPr>
              <a:t>Global Significance:</a:t>
            </a:r>
          </a:p>
          <a:p>
            <a:pPr marL="1059357" lvl="2" indent="-353119" algn="l">
              <a:lnSpc>
                <a:spcPts val="3434"/>
              </a:lnSpc>
              <a:buFont typeface="Arial"/>
              <a:buChar char="⚬"/>
            </a:pPr>
            <a:r>
              <a:rPr lang="en-US" sz="2453">
                <a:solidFill>
                  <a:srgbClr val="FFFFFF"/>
                </a:solidFill>
                <a:latin typeface="Proxima Nova"/>
                <a:ea typeface="Proxima Nova"/>
                <a:cs typeface="Proxima Nova"/>
                <a:sym typeface="Proxima Nova"/>
              </a:rPr>
              <a:t>Wind energy is central to reducing reliance on fossil fuels.</a:t>
            </a:r>
          </a:p>
          <a:p>
            <a:pPr marL="1059357" lvl="2" indent="-353119" algn="l">
              <a:lnSpc>
                <a:spcPts val="3434"/>
              </a:lnSpc>
              <a:buFont typeface="Arial"/>
              <a:buChar char="⚬"/>
            </a:pPr>
            <a:r>
              <a:rPr lang="en-US" sz="2453">
                <a:solidFill>
                  <a:srgbClr val="FFFFFF"/>
                </a:solidFill>
                <a:latin typeface="Proxima Nova"/>
                <a:ea typeface="Proxima Nova"/>
                <a:cs typeface="Proxima Nova"/>
                <a:sym typeface="Proxima Nova"/>
              </a:rPr>
              <a:t>Addresses growing energy demands sustainably.</a:t>
            </a:r>
          </a:p>
          <a:p>
            <a:pPr marL="529678" lvl="1" indent="-264839" algn="l">
              <a:lnSpc>
                <a:spcPts val="3434"/>
              </a:lnSpc>
              <a:buFont typeface="Arial"/>
              <a:buChar char="•"/>
            </a:pPr>
            <a:r>
              <a:rPr lang="en-US" sz="2453">
                <a:solidFill>
                  <a:srgbClr val="FFFFFF"/>
                </a:solidFill>
                <a:latin typeface="Proxima Nova"/>
                <a:ea typeface="Proxima Nova"/>
                <a:cs typeface="Proxima Nova"/>
                <a:sym typeface="Proxima Nova"/>
              </a:rPr>
              <a:t>Key Challenge – Variability:</a:t>
            </a:r>
          </a:p>
          <a:p>
            <a:pPr marL="1059357" lvl="2" indent="-353119" algn="l">
              <a:lnSpc>
                <a:spcPts val="3434"/>
              </a:lnSpc>
              <a:buFont typeface="Arial"/>
              <a:buChar char="⚬"/>
            </a:pPr>
            <a:r>
              <a:rPr lang="en-US" sz="2453">
                <a:solidFill>
                  <a:srgbClr val="FFFFFF"/>
                </a:solidFill>
                <a:latin typeface="Proxima Nova"/>
                <a:ea typeface="Proxima Nova"/>
                <a:cs typeface="Proxima Nova"/>
                <a:sym typeface="Proxima Nova"/>
              </a:rPr>
              <a:t>Intermittent wind speeds lead to inconsistent energy output.</a:t>
            </a:r>
          </a:p>
          <a:p>
            <a:pPr marL="1059357" lvl="2" indent="-353119" algn="l">
              <a:lnSpc>
                <a:spcPts val="3434"/>
              </a:lnSpc>
              <a:buFont typeface="Arial"/>
              <a:buChar char="⚬"/>
            </a:pPr>
            <a:r>
              <a:rPr lang="en-US" sz="2453">
                <a:solidFill>
                  <a:srgbClr val="FFFFFF"/>
                </a:solidFill>
                <a:latin typeface="Proxima Nova"/>
                <a:ea typeface="Proxima Nova"/>
                <a:cs typeface="Proxima Nova"/>
                <a:sym typeface="Proxima Nova"/>
              </a:rPr>
              <a:t>Advanced models and technologies are required for optimization.</a:t>
            </a:r>
          </a:p>
          <a:p>
            <a:pPr marL="529678" lvl="1" indent="-264839" algn="l">
              <a:lnSpc>
                <a:spcPts val="3434"/>
              </a:lnSpc>
              <a:buFont typeface="Arial"/>
              <a:buChar char="•"/>
            </a:pPr>
            <a:r>
              <a:rPr lang="en-US" sz="2453">
                <a:solidFill>
                  <a:srgbClr val="FFFFFF"/>
                </a:solidFill>
                <a:latin typeface="Proxima Nova"/>
                <a:ea typeface="Proxima Nova"/>
                <a:cs typeface="Proxima Nova"/>
                <a:sym typeface="Proxima Nova"/>
              </a:rPr>
              <a:t>Solutions to Variability:</a:t>
            </a:r>
          </a:p>
          <a:p>
            <a:pPr marL="1059357" lvl="2" indent="-353119" algn="l">
              <a:lnSpc>
                <a:spcPts val="3434"/>
              </a:lnSpc>
              <a:buFont typeface="Arial"/>
              <a:buChar char="⚬"/>
            </a:pPr>
            <a:r>
              <a:rPr lang="en-US" sz="2453">
                <a:solidFill>
                  <a:srgbClr val="FFFFFF"/>
                </a:solidFill>
                <a:latin typeface="Proxima Nova"/>
                <a:ea typeface="Proxima Nova"/>
                <a:cs typeface="Proxima Nova"/>
                <a:sym typeface="Proxima Nova"/>
              </a:rPr>
              <a:t>Predictive models using machine learning for better wind speed forecasting.</a:t>
            </a:r>
          </a:p>
          <a:p>
            <a:pPr marL="1059357" lvl="2" indent="-353119" algn="l">
              <a:lnSpc>
                <a:spcPts val="3434"/>
              </a:lnSpc>
              <a:spcBef>
                <a:spcPct val="0"/>
              </a:spcBef>
              <a:buFont typeface="Arial"/>
              <a:buChar char="⚬"/>
            </a:pPr>
            <a:r>
              <a:rPr lang="en-US" sz="2453">
                <a:solidFill>
                  <a:srgbClr val="FFFFFF"/>
                </a:solidFill>
                <a:latin typeface="Proxima Nova"/>
                <a:ea typeface="Proxima Nova"/>
                <a:cs typeface="Proxima Nova"/>
                <a:sym typeface="Proxima Nova"/>
              </a:rPr>
              <a:t>Geographical aggregation of wind farms reduces energy output fluctuations.</a:t>
            </a:r>
          </a:p>
          <a:p>
            <a:pPr algn="l">
              <a:lnSpc>
                <a:spcPts val="3434"/>
              </a:lnSpc>
              <a:spcBef>
                <a:spcPct val="0"/>
              </a:spcBef>
            </a:pPr>
            <a:endParaRPr lang="en-US" sz="2453">
              <a:solidFill>
                <a:srgbClr val="FFFFFF"/>
              </a:solidFill>
              <a:latin typeface="Proxima Nova"/>
              <a:ea typeface="Proxima Nova"/>
              <a:cs typeface="Proxima Nova"/>
              <a:sym typeface="Proxima Nova"/>
            </a:endParaRPr>
          </a:p>
        </p:txBody>
      </p:sp>
      <p:grpSp>
        <p:nvGrpSpPr>
          <p:cNvPr id="7" name="Group 7"/>
          <p:cNvGrpSpPr/>
          <p:nvPr/>
        </p:nvGrpSpPr>
        <p:grpSpPr>
          <a:xfrm>
            <a:off x="5548" y="0"/>
            <a:ext cx="4499489" cy="1028700"/>
            <a:chOff x="0" y="0"/>
            <a:chExt cx="1185051" cy="270933"/>
          </a:xfrm>
        </p:grpSpPr>
        <p:sp>
          <p:nvSpPr>
            <p:cNvPr id="8" name="Freeform 8"/>
            <p:cNvSpPr/>
            <p:nvPr/>
          </p:nvSpPr>
          <p:spPr>
            <a:xfrm>
              <a:off x="0" y="0"/>
              <a:ext cx="1185051" cy="270933"/>
            </a:xfrm>
            <a:custGeom>
              <a:avLst/>
              <a:gdLst/>
              <a:ahLst/>
              <a:cxnLst/>
              <a:rect l="l" t="t" r="r" b="b"/>
              <a:pathLst>
                <a:path w="1185051" h="270933">
                  <a:moveTo>
                    <a:pt x="0" y="0"/>
                  </a:moveTo>
                  <a:lnTo>
                    <a:pt x="1185051" y="0"/>
                  </a:lnTo>
                  <a:lnTo>
                    <a:pt x="1185051" y="270933"/>
                  </a:lnTo>
                  <a:lnTo>
                    <a:pt x="0" y="270933"/>
                  </a:lnTo>
                  <a:close/>
                </a:path>
              </a:pathLst>
            </a:custGeom>
            <a:solidFill>
              <a:srgbClr val="769EBE"/>
            </a:solidFill>
          </p:spPr>
        </p:sp>
        <p:sp>
          <p:nvSpPr>
            <p:cNvPr id="9" name="TextBox 9"/>
            <p:cNvSpPr txBox="1"/>
            <p:nvPr/>
          </p:nvSpPr>
          <p:spPr>
            <a:xfrm>
              <a:off x="0" y="-38100"/>
              <a:ext cx="1185051" cy="309033"/>
            </a:xfrm>
            <a:prstGeom prst="rect">
              <a:avLst/>
            </a:prstGeom>
          </p:spPr>
          <p:txBody>
            <a:bodyPr lIns="50800" tIns="50800" rIns="50800" bIns="50800" rtlCol="0" anchor="ctr"/>
            <a:lstStyle/>
            <a:p>
              <a:pPr algn="ctr">
                <a:lnSpc>
                  <a:spcPts val="2559"/>
                </a:lnSpc>
              </a:pPr>
              <a:endParaRPr/>
            </a:p>
          </p:txBody>
        </p:sp>
      </p:grpSp>
      <p:sp>
        <p:nvSpPr>
          <p:cNvPr id="10" name="TextBox 10"/>
          <p:cNvSpPr txBox="1"/>
          <p:nvPr/>
        </p:nvSpPr>
        <p:spPr>
          <a:xfrm>
            <a:off x="84747" y="88286"/>
            <a:ext cx="4341090"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Literature Review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0967802" y="2371725"/>
            <a:ext cx="5502787" cy="5512810"/>
          </a:xfrm>
          <a:custGeom>
            <a:avLst/>
            <a:gdLst/>
            <a:ahLst/>
            <a:cxnLst/>
            <a:rect l="l" t="t" r="r" b="b"/>
            <a:pathLst>
              <a:path w="5502787" h="5512810">
                <a:moveTo>
                  <a:pt x="0" y="0"/>
                </a:moveTo>
                <a:lnTo>
                  <a:pt x="5502787" y="0"/>
                </a:lnTo>
                <a:lnTo>
                  <a:pt x="5502787" y="5512810"/>
                </a:lnTo>
                <a:lnTo>
                  <a:pt x="0" y="55128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967802" y="2426177"/>
            <a:ext cx="6776058" cy="5403906"/>
          </a:xfrm>
          <a:custGeom>
            <a:avLst/>
            <a:gdLst/>
            <a:ahLst/>
            <a:cxnLst/>
            <a:rect l="l" t="t" r="r" b="b"/>
            <a:pathLst>
              <a:path w="6776058" h="5403906">
                <a:moveTo>
                  <a:pt x="0" y="0"/>
                </a:moveTo>
                <a:lnTo>
                  <a:pt x="6776058" y="0"/>
                </a:lnTo>
                <a:lnTo>
                  <a:pt x="6776058" y="5403906"/>
                </a:lnTo>
                <a:lnTo>
                  <a:pt x="0" y="5403906"/>
                </a:lnTo>
                <a:lnTo>
                  <a:pt x="0" y="0"/>
                </a:lnTo>
                <a:close/>
              </a:path>
            </a:pathLst>
          </a:custGeom>
          <a:blipFill>
            <a:blip r:embed="rId5"/>
            <a:stretch>
              <a:fillRect/>
            </a:stretch>
          </a:blipFill>
        </p:spPr>
      </p:sp>
      <p:sp>
        <p:nvSpPr>
          <p:cNvPr id="5" name="TextBox 5"/>
          <p:cNvSpPr txBox="1"/>
          <p:nvPr/>
        </p:nvSpPr>
        <p:spPr>
          <a:xfrm>
            <a:off x="417362" y="1293399"/>
            <a:ext cx="11410813" cy="2132982"/>
          </a:xfrm>
          <a:prstGeom prst="rect">
            <a:avLst/>
          </a:prstGeom>
        </p:spPr>
        <p:txBody>
          <a:bodyPr lIns="0" tIns="0" rIns="0" bIns="0" rtlCol="0" anchor="t">
            <a:spAutoFit/>
          </a:bodyPr>
          <a:lstStyle/>
          <a:p>
            <a:pPr algn="l">
              <a:lnSpc>
                <a:spcPts val="8223"/>
              </a:lnSpc>
            </a:pPr>
            <a:r>
              <a:rPr lang="en-US" sz="8306">
                <a:solidFill>
                  <a:srgbClr val="FFFFFF"/>
                </a:solidFill>
                <a:latin typeface="Sarpanch"/>
                <a:ea typeface="Sarpanch"/>
                <a:cs typeface="Sarpanch"/>
                <a:sym typeface="Sarpanch"/>
              </a:rPr>
              <a:t>Innovations in Turbine Technology</a:t>
            </a:r>
          </a:p>
        </p:txBody>
      </p:sp>
      <p:sp>
        <p:nvSpPr>
          <p:cNvPr id="6" name="TextBox 6"/>
          <p:cNvSpPr txBox="1"/>
          <p:nvPr/>
        </p:nvSpPr>
        <p:spPr>
          <a:xfrm>
            <a:off x="1028700" y="3481531"/>
            <a:ext cx="8763549" cy="5958840"/>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FFFFFF"/>
                </a:solidFill>
                <a:latin typeface="Proxima Nova"/>
                <a:ea typeface="Proxima Nova"/>
                <a:cs typeface="Proxima Nova"/>
                <a:sym typeface="Proxima Nova"/>
              </a:rPr>
              <a:t>Enhanced Turbine Designs:</a:t>
            </a:r>
          </a:p>
          <a:p>
            <a:pPr marL="1036320" lvl="2" indent="-345440" algn="l">
              <a:lnSpc>
                <a:spcPts val="3359"/>
              </a:lnSpc>
              <a:buFont typeface="Arial"/>
              <a:buChar char="⚬"/>
            </a:pPr>
            <a:r>
              <a:rPr lang="en-US" sz="2400">
                <a:solidFill>
                  <a:srgbClr val="FFFFFF"/>
                </a:solidFill>
                <a:latin typeface="Proxima Nova"/>
                <a:ea typeface="Proxima Nova"/>
                <a:cs typeface="Proxima Nova"/>
                <a:sym typeface="Proxima Nova"/>
              </a:rPr>
              <a:t>Advanced blade materials improve efficiency and durability.</a:t>
            </a:r>
          </a:p>
          <a:p>
            <a:pPr marL="1036320" lvl="2" indent="-345440" algn="l">
              <a:lnSpc>
                <a:spcPts val="3359"/>
              </a:lnSpc>
              <a:buFont typeface="Arial"/>
              <a:buChar char="⚬"/>
            </a:pPr>
            <a:r>
              <a:rPr lang="en-US" sz="2400">
                <a:solidFill>
                  <a:srgbClr val="FFFFFF"/>
                </a:solidFill>
                <a:latin typeface="Proxima Nova"/>
                <a:ea typeface="Proxima Nova"/>
                <a:cs typeface="Proxima Nova"/>
                <a:sym typeface="Proxima Nova"/>
              </a:rPr>
              <a:t>Active pitch control optimizes performance across varying wind speeds.</a:t>
            </a:r>
          </a:p>
          <a:p>
            <a:pPr marL="518160" lvl="1" indent="-259080" algn="l">
              <a:lnSpc>
                <a:spcPts val="3359"/>
              </a:lnSpc>
              <a:buFont typeface="Arial"/>
              <a:buChar char="•"/>
            </a:pPr>
            <a:r>
              <a:rPr lang="en-US" sz="2400">
                <a:solidFill>
                  <a:srgbClr val="FFFFFF"/>
                </a:solidFill>
                <a:latin typeface="Proxima Nova"/>
                <a:ea typeface="Proxima Nova"/>
                <a:cs typeface="Proxima Nova"/>
                <a:sym typeface="Proxima Nova"/>
              </a:rPr>
              <a:t>Role of AI and Machine Learning:</a:t>
            </a:r>
          </a:p>
          <a:p>
            <a:pPr marL="1036320" lvl="2" indent="-345440" algn="l">
              <a:lnSpc>
                <a:spcPts val="3359"/>
              </a:lnSpc>
              <a:buFont typeface="Arial"/>
              <a:buChar char="⚬"/>
            </a:pPr>
            <a:r>
              <a:rPr lang="en-US" sz="2400">
                <a:solidFill>
                  <a:srgbClr val="FFFFFF"/>
                </a:solidFill>
                <a:latin typeface="Proxima Nova"/>
                <a:ea typeface="Proxima Nova"/>
                <a:cs typeface="Proxima Nova"/>
                <a:sym typeface="Proxima Nova"/>
              </a:rPr>
              <a:t>Predictive maintenance detects faults early, reducing downtime.</a:t>
            </a:r>
          </a:p>
          <a:p>
            <a:pPr marL="1036320" lvl="2" indent="-345440" algn="l">
              <a:lnSpc>
                <a:spcPts val="3359"/>
              </a:lnSpc>
              <a:buFont typeface="Arial"/>
              <a:buChar char="⚬"/>
            </a:pPr>
            <a:r>
              <a:rPr lang="en-US" sz="2400">
                <a:solidFill>
                  <a:srgbClr val="FFFFFF"/>
                </a:solidFill>
                <a:latin typeface="Proxima Nova"/>
                <a:ea typeface="Proxima Nova"/>
                <a:cs typeface="Proxima Nova"/>
                <a:sym typeface="Proxima Nova"/>
              </a:rPr>
              <a:t>Real-time optimization of turbine operations boosts energy yield.</a:t>
            </a:r>
          </a:p>
          <a:p>
            <a:pPr marL="518160" lvl="1" indent="-259080" algn="l">
              <a:lnSpc>
                <a:spcPts val="3359"/>
              </a:lnSpc>
              <a:buFont typeface="Arial"/>
              <a:buChar char="•"/>
            </a:pPr>
            <a:r>
              <a:rPr lang="en-US" sz="2400">
                <a:solidFill>
                  <a:srgbClr val="FFFFFF"/>
                </a:solidFill>
                <a:latin typeface="Proxima Nova"/>
                <a:ea typeface="Proxima Nova"/>
                <a:cs typeface="Proxima Nova"/>
                <a:sym typeface="Proxima Nova"/>
              </a:rPr>
              <a:t>Future Potential:</a:t>
            </a:r>
          </a:p>
          <a:p>
            <a:pPr marL="1036320" lvl="2" indent="-345440" algn="l">
              <a:lnSpc>
                <a:spcPts val="3359"/>
              </a:lnSpc>
              <a:spcBef>
                <a:spcPct val="0"/>
              </a:spcBef>
              <a:buFont typeface="Arial"/>
              <a:buChar char="⚬"/>
            </a:pPr>
            <a:r>
              <a:rPr lang="en-US" sz="2400">
                <a:solidFill>
                  <a:srgbClr val="FFFFFF"/>
                </a:solidFill>
                <a:latin typeface="Proxima Nova"/>
                <a:ea typeface="Proxima Nova"/>
                <a:cs typeface="Proxima Nova"/>
                <a:sym typeface="Proxima Nova"/>
              </a:rPr>
              <a:t>Continuous innovation needed for scalability and sustainability.</a:t>
            </a:r>
          </a:p>
          <a:p>
            <a:pPr algn="l">
              <a:lnSpc>
                <a:spcPts val="3359"/>
              </a:lnSpc>
              <a:spcBef>
                <a:spcPct val="0"/>
              </a:spcBef>
            </a:pPr>
            <a:endParaRPr lang="en-US" sz="2400">
              <a:solidFill>
                <a:srgbClr val="FFFFFF"/>
              </a:solidFill>
              <a:latin typeface="Proxima Nova"/>
              <a:ea typeface="Proxima Nova"/>
              <a:cs typeface="Proxima Nova"/>
              <a:sym typeface="Proxima Nova"/>
            </a:endParaRPr>
          </a:p>
        </p:txBody>
      </p:sp>
      <p:grpSp>
        <p:nvGrpSpPr>
          <p:cNvPr id="7" name="Group 7"/>
          <p:cNvGrpSpPr/>
          <p:nvPr/>
        </p:nvGrpSpPr>
        <p:grpSpPr>
          <a:xfrm>
            <a:off x="15073" y="0"/>
            <a:ext cx="4499489" cy="1028700"/>
            <a:chOff x="0" y="0"/>
            <a:chExt cx="1185051" cy="270933"/>
          </a:xfrm>
        </p:grpSpPr>
        <p:sp>
          <p:nvSpPr>
            <p:cNvPr id="8" name="Freeform 8"/>
            <p:cNvSpPr/>
            <p:nvPr/>
          </p:nvSpPr>
          <p:spPr>
            <a:xfrm>
              <a:off x="0" y="0"/>
              <a:ext cx="1185051" cy="270933"/>
            </a:xfrm>
            <a:custGeom>
              <a:avLst/>
              <a:gdLst/>
              <a:ahLst/>
              <a:cxnLst/>
              <a:rect l="l" t="t" r="r" b="b"/>
              <a:pathLst>
                <a:path w="1185051" h="270933">
                  <a:moveTo>
                    <a:pt x="0" y="0"/>
                  </a:moveTo>
                  <a:lnTo>
                    <a:pt x="1185051" y="0"/>
                  </a:lnTo>
                  <a:lnTo>
                    <a:pt x="1185051" y="270933"/>
                  </a:lnTo>
                  <a:lnTo>
                    <a:pt x="0" y="270933"/>
                  </a:lnTo>
                  <a:close/>
                </a:path>
              </a:pathLst>
            </a:custGeom>
            <a:solidFill>
              <a:srgbClr val="769EBE"/>
            </a:solidFill>
          </p:spPr>
        </p:sp>
        <p:sp>
          <p:nvSpPr>
            <p:cNvPr id="9" name="TextBox 9"/>
            <p:cNvSpPr txBox="1"/>
            <p:nvPr/>
          </p:nvSpPr>
          <p:spPr>
            <a:xfrm>
              <a:off x="0" y="-38100"/>
              <a:ext cx="1185051" cy="309033"/>
            </a:xfrm>
            <a:prstGeom prst="rect">
              <a:avLst/>
            </a:prstGeom>
          </p:spPr>
          <p:txBody>
            <a:bodyPr lIns="50800" tIns="50800" rIns="50800" bIns="50800" rtlCol="0" anchor="ctr"/>
            <a:lstStyle/>
            <a:p>
              <a:pPr algn="ctr">
                <a:lnSpc>
                  <a:spcPts val="2559"/>
                </a:lnSpc>
              </a:pPr>
              <a:endParaRPr/>
            </a:p>
          </p:txBody>
        </p:sp>
      </p:grpSp>
      <p:sp>
        <p:nvSpPr>
          <p:cNvPr id="10" name="TextBox 10"/>
          <p:cNvSpPr txBox="1"/>
          <p:nvPr/>
        </p:nvSpPr>
        <p:spPr>
          <a:xfrm>
            <a:off x="94272" y="88286"/>
            <a:ext cx="4341090"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Literature 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20823" y="8079221"/>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6" name="TextBox 6"/>
          <p:cNvSpPr txBox="1"/>
          <p:nvPr/>
        </p:nvSpPr>
        <p:spPr>
          <a:xfrm>
            <a:off x="4692784" y="1190625"/>
            <a:ext cx="9401849" cy="2006970"/>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Data Preprocessing</a:t>
            </a:r>
          </a:p>
        </p:txBody>
      </p:sp>
      <p:sp>
        <p:nvSpPr>
          <p:cNvPr id="7" name="TextBox 7"/>
          <p:cNvSpPr txBox="1"/>
          <p:nvPr/>
        </p:nvSpPr>
        <p:spPr>
          <a:xfrm>
            <a:off x="3496613" y="3992488"/>
            <a:ext cx="12404555" cy="3777616"/>
          </a:xfrm>
          <a:prstGeom prst="rect">
            <a:avLst/>
          </a:prstGeom>
        </p:spPr>
        <p:txBody>
          <a:bodyPr lIns="0" tIns="0" rIns="0" bIns="0" rtlCol="0" anchor="t">
            <a:spAutoFit/>
          </a:bodyPr>
          <a:lstStyle/>
          <a:p>
            <a:pPr algn="l">
              <a:lnSpc>
                <a:spcPts val="5039"/>
              </a:lnSpc>
            </a:pPr>
            <a:r>
              <a:rPr lang="en-US" sz="2799" b="1">
                <a:solidFill>
                  <a:srgbClr val="FFFFFF"/>
                </a:solidFill>
                <a:latin typeface="Proxima Nova Bold"/>
                <a:ea typeface="Proxima Nova Bold"/>
                <a:cs typeface="Proxima Nova Bold"/>
                <a:sym typeface="Proxima Nova Bold"/>
              </a:rPr>
              <a:t>1) Dealing with Missing Data: </a:t>
            </a:r>
          </a:p>
          <a:p>
            <a:pPr marL="604518" lvl="1" indent="-302259" algn="l">
              <a:lnSpc>
                <a:spcPts val="5039"/>
              </a:lnSpc>
              <a:buFont typeface="Arial"/>
              <a:buChar char="•"/>
            </a:pPr>
            <a:r>
              <a:rPr lang="en-US" sz="2799">
                <a:solidFill>
                  <a:srgbClr val="FFFFFF"/>
                </a:solidFill>
                <a:latin typeface="Proxima Nova"/>
                <a:ea typeface="Proxima Nova"/>
                <a:cs typeface="Proxima Nova"/>
                <a:sym typeface="Proxima Nova"/>
              </a:rPr>
              <a:t> Only one missing data: Linear interpolation</a:t>
            </a:r>
          </a:p>
          <a:p>
            <a:pPr marL="604518" lvl="1" indent="-302259" algn="l">
              <a:lnSpc>
                <a:spcPts val="5039"/>
              </a:lnSpc>
              <a:buFont typeface="Arial"/>
              <a:buChar char="•"/>
            </a:pPr>
            <a:r>
              <a:rPr lang="en-US" sz="2799">
                <a:solidFill>
                  <a:srgbClr val="FFFFFF"/>
                </a:solidFill>
                <a:latin typeface="Proxima Nova"/>
                <a:ea typeface="Proxima Nova"/>
                <a:cs typeface="Proxima Nova"/>
                <a:sym typeface="Proxima Nova"/>
              </a:rPr>
              <a:t>Multiple consecutive missing data: 2nd order polynomial interpolation</a:t>
            </a:r>
          </a:p>
          <a:p>
            <a:pPr algn="l">
              <a:lnSpc>
                <a:spcPts val="5039"/>
              </a:lnSpc>
            </a:pPr>
            <a:endParaRPr lang="en-US" sz="2799">
              <a:solidFill>
                <a:srgbClr val="FFFFFF"/>
              </a:solidFill>
              <a:latin typeface="Proxima Nova"/>
              <a:ea typeface="Proxima Nova"/>
              <a:cs typeface="Proxima Nova"/>
              <a:sym typeface="Proxima Nova"/>
            </a:endParaRPr>
          </a:p>
          <a:p>
            <a:pPr algn="l">
              <a:lnSpc>
                <a:spcPts val="5039"/>
              </a:lnSpc>
            </a:pPr>
            <a:r>
              <a:rPr lang="en-US" sz="2799" b="1">
                <a:solidFill>
                  <a:srgbClr val="FFFFFF"/>
                </a:solidFill>
                <a:latin typeface="Proxima Nova Bold"/>
                <a:ea typeface="Proxima Nova Bold"/>
                <a:cs typeface="Proxima Nova Bold"/>
                <a:sym typeface="Proxima Nova Bold"/>
              </a:rPr>
              <a:t>2) Data Cleaning &amp; Preparation:</a:t>
            </a:r>
          </a:p>
          <a:p>
            <a:pPr marL="604518" lvl="1" indent="-302259" algn="l">
              <a:lnSpc>
                <a:spcPts val="5039"/>
              </a:lnSpc>
              <a:buFont typeface="Arial"/>
              <a:buChar char="•"/>
            </a:pPr>
            <a:r>
              <a:rPr lang="en-US" sz="2799">
                <a:solidFill>
                  <a:srgbClr val="FFFFFF"/>
                </a:solidFill>
                <a:latin typeface="Proxima Nova"/>
                <a:ea typeface="Proxima Nova"/>
                <a:cs typeface="Proxima Nova"/>
                <a:sym typeface="Proxima Nova"/>
              </a:rPr>
              <a:t>Unused columns were dropped</a:t>
            </a:r>
          </a:p>
        </p:txBody>
      </p:sp>
      <p:grpSp>
        <p:nvGrpSpPr>
          <p:cNvPr id="8" name="Group 8"/>
          <p:cNvGrpSpPr/>
          <p:nvPr/>
        </p:nvGrpSpPr>
        <p:grpSpPr>
          <a:xfrm>
            <a:off x="0" y="0"/>
            <a:ext cx="3952465" cy="1028700"/>
            <a:chOff x="0" y="0"/>
            <a:chExt cx="1040979" cy="270933"/>
          </a:xfrm>
        </p:grpSpPr>
        <p:sp>
          <p:nvSpPr>
            <p:cNvPr id="9" name="Freeform 9"/>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10" name="TextBox 10"/>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11" name="TextBox 11"/>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111" b="-8111"/>
            </a:stretch>
          </a:blipFill>
        </p:spPr>
      </p:sp>
      <p:grpSp>
        <p:nvGrpSpPr>
          <p:cNvPr id="3" name="Group 3"/>
          <p:cNvGrpSpPr/>
          <p:nvPr/>
        </p:nvGrpSpPr>
        <p:grpSpPr>
          <a:xfrm>
            <a:off x="0" y="0"/>
            <a:ext cx="3952465" cy="1028700"/>
            <a:chOff x="0" y="0"/>
            <a:chExt cx="1040979" cy="270933"/>
          </a:xfrm>
        </p:grpSpPr>
        <p:sp>
          <p:nvSpPr>
            <p:cNvPr id="4" name="Freeform 4"/>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5" name="TextBox 5"/>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graphicFrame>
        <p:nvGraphicFramePr>
          <p:cNvPr id="6" name="Table 6"/>
          <p:cNvGraphicFramePr>
            <a:graphicFrameLocks noGrp="1"/>
          </p:cNvGraphicFramePr>
          <p:nvPr/>
        </p:nvGraphicFramePr>
        <p:xfrm>
          <a:off x="4635475" y="2383254"/>
          <a:ext cx="9017050" cy="7515224"/>
        </p:xfrm>
        <a:graphic>
          <a:graphicData uri="http://schemas.openxmlformats.org/drawingml/2006/table">
            <a:tbl>
              <a:tblPr/>
              <a:tblGrid>
                <a:gridCol w="4508525">
                  <a:extLst>
                    <a:ext uri="{9D8B030D-6E8A-4147-A177-3AD203B41FA5}">
                      <a16:colId xmlns:a16="http://schemas.microsoft.com/office/drawing/2014/main" val="20000"/>
                    </a:ext>
                  </a:extLst>
                </a:gridCol>
                <a:gridCol w="4508525">
                  <a:extLst>
                    <a:ext uri="{9D8B030D-6E8A-4147-A177-3AD203B41FA5}">
                      <a16:colId xmlns:a16="http://schemas.microsoft.com/office/drawing/2014/main" val="20001"/>
                    </a:ext>
                  </a:extLst>
                </a:gridCol>
              </a:tblGrid>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Sample Count</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1392 days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Mean Wind Speed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2.15 knots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Median Wind Speed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1.9 knots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Mode Wind Speed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1.9 knots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Minimum Wind Speed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Arimo Bold"/>
                          <a:ea typeface="Arimo Bold"/>
                          <a:cs typeface="Arimo Bold"/>
                          <a:sym typeface="Arimo Bold"/>
                        </a:rPr>
                        <a:t>0.3 knots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Maximum Wind Speed</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Arimo Bold"/>
                          <a:ea typeface="Arimo Bold"/>
                          <a:cs typeface="Arimo Bold"/>
                          <a:sym typeface="Arimo Bold"/>
                        </a:rPr>
                        <a:t>6.8 knots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Variance</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1.36</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939403">
                <a:tc>
                  <a:txBody>
                    <a:bodyPr/>
                    <a:lstStyle/>
                    <a:p>
                      <a:pPr algn="ctr">
                        <a:lnSpc>
                          <a:spcPts val="3359"/>
                        </a:lnSpc>
                        <a:defRPr/>
                      </a:pPr>
                      <a:r>
                        <a:rPr lang="en-US" sz="2400" b="1">
                          <a:solidFill>
                            <a:srgbClr val="FFFFFF"/>
                          </a:solidFill>
                          <a:latin typeface="Proxima Nova Bold"/>
                          <a:ea typeface="Proxima Nova Bold"/>
                          <a:cs typeface="Proxima Nova Bold"/>
                          <a:sym typeface="Proxima Nova Bold"/>
                        </a:rPr>
                        <a:t>Standard Deviation</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tc>
                  <a:txBody>
                    <a:bodyPr/>
                    <a:lstStyle/>
                    <a:p>
                      <a:pPr algn="ctr">
                        <a:lnSpc>
                          <a:spcPts val="3359"/>
                        </a:lnSpc>
                        <a:defRPr/>
                      </a:pPr>
                      <a:r>
                        <a:rPr lang="en-US" sz="2400" b="1">
                          <a:solidFill>
                            <a:srgbClr val="FFFFFF"/>
                          </a:solidFill>
                          <a:latin typeface="Arimo Bold"/>
                          <a:ea typeface="Arimo Bold"/>
                          <a:cs typeface="Arimo Bold"/>
                          <a:sym typeface="Arimo Bold"/>
                        </a:rPr>
                        <a:t>1.16</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47625" cap="flat" cmpd="sng" algn="ctr">
                      <a:solidFill>
                        <a:srgbClr val="FFFFFF"/>
                      </a:solidFill>
                      <a:prstDash val="solid"/>
                      <a:round/>
                      <a:headEnd type="none" w="med" len="med"/>
                      <a:tailEnd type="none" w="med" len="med"/>
                    </a:lnT>
                    <a:lnB w="476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extBox 7"/>
          <p:cNvSpPr txBox="1"/>
          <p:nvPr/>
        </p:nvSpPr>
        <p:spPr>
          <a:xfrm>
            <a:off x="2830807" y="1181100"/>
            <a:ext cx="12626387" cy="1027176"/>
          </a:xfrm>
          <a:prstGeom prst="rect">
            <a:avLst/>
          </a:prstGeom>
        </p:spPr>
        <p:txBody>
          <a:bodyPr lIns="0" tIns="0" rIns="0" bIns="0" rtlCol="0" anchor="t">
            <a:spAutoFit/>
          </a:bodyPr>
          <a:lstStyle/>
          <a:p>
            <a:pPr algn="ctr">
              <a:lnSpc>
                <a:spcPts val="7722"/>
              </a:lnSpc>
            </a:pPr>
            <a:r>
              <a:rPr lang="en-US" sz="7800">
                <a:solidFill>
                  <a:srgbClr val="FFFFFF"/>
                </a:solidFill>
                <a:latin typeface="Sarpanch"/>
                <a:ea typeface="Sarpanch"/>
                <a:cs typeface="Sarpanch"/>
                <a:sym typeface="Sarpanch"/>
              </a:rPr>
              <a:t>Descriptive Statistics</a:t>
            </a:r>
          </a:p>
        </p:txBody>
      </p:sp>
      <p:sp>
        <p:nvSpPr>
          <p:cNvPr id="8" name="TextBox 8"/>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4520823" y="8079221"/>
            <a:ext cx="6005421" cy="5896232"/>
            <a:chOff x="0" y="0"/>
            <a:chExt cx="8007228" cy="7861642"/>
          </a:xfrm>
        </p:grpSpPr>
        <p:sp>
          <p:nvSpPr>
            <p:cNvPr id="4" name="Freeform 4"/>
            <p:cNvSpPr/>
            <p:nvPr/>
          </p:nvSpPr>
          <p:spPr>
            <a:xfrm>
              <a:off x="1665983" y="1187621"/>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8007228" cy="7861642"/>
            </a:xfrm>
            <a:custGeom>
              <a:avLst/>
              <a:gdLst/>
              <a:ahLst/>
              <a:cxnLst/>
              <a:rect l="l" t="t" r="r" b="b"/>
              <a:pathLst>
                <a:path w="8007228" h="7861642">
                  <a:moveTo>
                    <a:pt x="0" y="0"/>
                  </a:moveTo>
                  <a:lnTo>
                    <a:pt x="8007228" y="0"/>
                  </a:lnTo>
                  <a:lnTo>
                    <a:pt x="8007228" y="7861642"/>
                  </a:lnTo>
                  <a:lnTo>
                    <a:pt x="0" y="7861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nvGrpSpPr>
          <p:cNvPr id="6" name="Group 6"/>
          <p:cNvGrpSpPr/>
          <p:nvPr/>
        </p:nvGrpSpPr>
        <p:grpSpPr>
          <a:xfrm>
            <a:off x="0" y="0"/>
            <a:ext cx="3952465" cy="1028700"/>
            <a:chOff x="0" y="0"/>
            <a:chExt cx="1040979" cy="270933"/>
          </a:xfrm>
        </p:grpSpPr>
        <p:sp>
          <p:nvSpPr>
            <p:cNvPr id="7" name="Freeform 7"/>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8" name="TextBox 8"/>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9" name="Freeform 9"/>
          <p:cNvSpPr/>
          <p:nvPr/>
        </p:nvSpPr>
        <p:spPr>
          <a:xfrm>
            <a:off x="1767660" y="2574309"/>
            <a:ext cx="14752681" cy="7265695"/>
          </a:xfrm>
          <a:custGeom>
            <a:avLst/>
            <a:gdLst/>
            <a:ahLst/>
            <a:cxnLst/>
            <a:rect l="l" t="t" r="r" b="b"/>
            <a:pathLst>
              <a:path w="14752681" h="7265695">
                <a:moveTo>
                  <a:pt x="0" y="0"/>
                </a:moveTo>
                <a:lnTo>
                  <a:pt x="14752680" y="0"/>
                </a:lnTo>
                <a:lnTo>
                  <a:pt x="14752680" y="7265695"/>
                </a:lnTo>
                <a:lnTo>
                  <a:pt x="0" y="7265695"/>
                </a:lnTo>
                <a:lnTo>
                  <a:pt x="0" y="0"/>
                </a:lnTo>
                <a:close/>
              </a:path>
            </a:pathLst>
          </a:custGeom>
          <a:blipFill>
            <a:blip r:embed="rId7"/>
            <a:stretch>
              <a:fillRect/>
            </a:stretch>
          </a:blipFill>
        </p:spPr>
      </p:sp>
      <p:sp>
        <p:nvSpPr>
          <p:cNvPr id="10" name="TextBox 10"/>
          <p:cNvSpPr txBox="1"/>
          <p:nvPr/>
        </p:nvSpPr>
        <p:spPr>
          <a:xfrm>
            <a:off x="3537957" y="1190625"/>
            <a:ext cx="11711503"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Time Series Analysis</a:t>
            </a:r>
          </a:p>
        </p:txBody>
      </p:sp>
      <p:sp>
        <p:nvSpPr>
          <p:cNvPr id="11" name="TextBox 11"/>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111" b="-8111"/>
            </a:stretch>
          </a:blipFill>
        </p:spPr>
      </p:sp>
      <p:grpSp>
        <p:nvGrpSpPr>
          <p:cNvPr id="3" name="Group 3"/>
          <p:cNvGrpSpPr/>
          <p:nvPr/>
        </p:nvGrpSpPr>
        <p:grpSpPr>
          <a:xfrm>
            <a:off x="0" y="0"/>
            <a:ext cx="3952465" cy="1028700"/>
            <a:chOff x="0" y="0"/>
            <a:chExt cx="1040979" cy="270933"/>
          </a:xfrm>
        </p:grpSpPr>
        <p:sp>
          <p:nvSpPr>
            <p:cNvPr id="4" name="Freeform 4"/>
            <p:cNvSpPr/>
            <p:nvPr/>
          </p:nvSpPr>
          <p:spPr>
            <a:xfrm>
              <a:off x="0" y="0"/>
              <a:ext cx="1040979" cy="270933"/>
            </a:xfrm>
            <a:custGeom>
              <a:avLst/>
              <a:gdLst/>
              <a:ahLst/>
              <a:cxnLst/>
              <a:rect l="l" t="t" r="r" b="b"/>
              <a:pathLst>
                <a:path w="1040979" h="270933">
                  <a:moveTo>
                    <a:pt x="0" y="0"/>
                  </a:moveTo>
                  <a:lnTo>
                    <a:pt x="1040979" y="0"/>
                  </a:lnTo>
                  <a:lnTo>
                    <a:pt x="1040979" y="270933"/>
                  </a:lnTo>
                  <a:lnTo>
                    <a:pt x="0" y="270933"/>
                  </a:lnTo>
                  <a:close/>
                </a:path>
              </a:pathLst>
            </a:custGeom>
            <a:solidFill>
              <a:srgbClr val="769EBE"/>
            </a:solidFill>
          </p:spPr>
        </p:sp>
        <p:sp>
          <p:nvSpPr>
            <p:cNvPr id="5" name="TextBox 5"/>
            <p:cNvSpPr txBox="1"/>
            <p:nvPr/>
          </p:nvSpPr>
          <p:spPr>
            <a:xfrm>
              <a:off x="0" y="-38100"/>
              <a:ext cx="1040979" cy="309033"/>
            </a:xfrm>
            <a:prstGeom prst="rect">
              <a:avLst/>
            </a:prstGeom>
          </p:spPr>
          <p:txBody>
            <a:bodyPr lIns="50800" tIns="50800" rIns="50800" bIns="50800" rtlCol="0" anchor="ctr"/>
            <a:lstStyle/>
            <a:p>
              <a:pPr algn="ctr">
                <a:lnSpc>
                  <a:spcPts val="2559"/>
                </a:lnSpc>
              </a:pPr>
              <a:endParaRPr/>
            </a:p>
          </p:txBody>
        </p:sp>
      </p:grpSp>
      <p:sp>
        <p:nvSpPr>
          <p:cNvPr id="6" name="Freeform 6"/>
          <p:cNvSpPr/>
          <p:nvPr/>
        </p:nvSpPr>
        <p:spPr>
          <a:xfrm>
            <a:off x="1779991" y="2389123"/>
            <a:ext cx="14728017" cy="7529699"/>
          </a:xfrm>
          <a:custGeom>
            <a:avLst/>
            <a:gdLst/>
            <a:ahLst/>
            <a:cxnLst/>
            <a:rect l="l" t="t" r="r" b="b"/>
            <a:pathLst>
              <a:path w="14728017" h="7529699">
                <a:moveTo>
                  <a:pt x="0" y="0"/>
                </a:moveTo>
                <a:lnTo>
                  <a:pt x="14728018" y="0"/>
                </a:lnTo>
                <a:lnTo>
                  <a:pt x="14728018" y="7529699"/>
                </a:lnTo>
                <a:lnTo>
                  <a:pt x="0" y="7529699"/>
                </a:lnTo>
                <a:lnTo>
                  <a:pt x="0" y="0"/>
                </a:lnTo>
                <a:close/>
              </a:path>
            </a:pathLst>
          </a:custGeom>
          <a:blipFill>
            <a:blip r:embed="rId3"/>
            <a:stretch>
              <a:fillRect/>
            </a:stretch>
          </a:blipFill>
        </p:spPr>
      </p:sp>
      <p:sp>
        <p:nvSpPr>
          <p:cNvPr id="7" name="TextBox 7"/>
          <p:cNvSpPr txBox="1"/>
          <p:nvPr/>
        </p:nvSpPr>
        <p:spPr>
          <a:xfrm>
            <a:off x="69571" y="88286"/>
            <a:ext cx="3813324" cy="766404"/>
          </a:xfrm>
          <a:prstGeom prst="rect">
            <a:avLst/>
          </a:prstGeom>
        </p:spPr>
        <p:txBody>
          <a:bodyPr lIns="0" tIns="0" rIns="0" bIns="0" rtlCol="0" anchor="t">
            <a:spAutoFit/>
          </a:bodyPr>
          <a:lstStyle/>
          <a:p>
            <a:pPr algn="ctr">
              <a:lnSpc>
                <a:spcPts val="6267"/>
              </a:lnSpc>
              <a:spcBef>
                <a:spcPct val="0"/>
              </a:spcBef>
            </a:pPr>
            <a:r>
              <a:rPr lang="en-US" sz="4476">
                <a:solidFill>
                  <a:srgbClr val="FFFFFF"/>
                </a:solidFill>
                <a:latin typeface="Anton"/>
                <a:ea typeface="Anton"/>
                <a:cs typeface="Anton"/>
                <a:sym typeface="Anton"/>
              </a:rPr>
              <a:t>Methodology</a:t>
            </a:r>
          </a:p>
        </p:txBody>
      </p:sp>
      <p:sp>
        <p:nvSpPr>
          <p:cNvPr id="8" name="TextBox 8"/>
          <p:cNvSpPr txBox="1"/>
          <p:nvPr/>
        </p:nvSpPr>
        <p:spPr>
          <a:xfrm>
            <a:off x="3537957" y="1190625"/>
            <a:ext cx="11711503" cy="1027048"/>
          </a:xfrm>
          <a:prstGeom prst="rect">
            <a:avLst/>
          </a:prstGeom>
        </p:spPr>
        <p:txBody>
          <a:bodyPr lIns="0" tIns="0" rIns="0" bIns="0" rtlCol="0" anchor="t">
            <a:spAutoFit/>
          </a:bodyPr>
          <a:lstStyle/>
          <a:p>
            <a:pPr algn="ctr">
              <a:lnSpc>
                <a:spcPts val="7760"/>
              </a:lnSpc>
            </a:pPr>
            <a:r>
              <a:rPr lang="en-US" sz="7838">
                <a:solidFill>
                  <a:srgbClr val="FFFFFF"/>
                </a:solidFill>
                <a:latin typeface="Sarpanch"/>
                <a:ea typeface="Sarpanch"/>
                <a:cs typeface="Sarpanch"/>
                <a:sym typeface="Sarpanch"/>
              </a:rPr>
              <a:t>Time Series Analysis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Özel</PresentationFormat>
  <Paragraphs>128</Paragraphs>
  <Slides>17</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17</vt:i4>
      </vt:variant>
    </vt:vector>
  </HeadingPairs>
  <TitlesOfParts>
    <vt:vector size="27" baseType="lpstr">
      <vt:lpstr>Sarpanch Ultra-Bold</vt:lpstr>
      <vt:lpstr>Proxima Nova Bold</vt:lpstr>
      <vt:lpstr>Anton</vt:lpstr>
      <vt:lpstr>Sarpanch</vt:lpstr>
      <vt:lpstr>Calibri</vt:lpstr>
      <vt:lpstr>Arial</vt:lpstr>
      <vt:lpstr>Arimo Bold</vt:lpstr>
      <vt:lpstr>Proxima Nova</vt:lpstr>
      <vt:lpstr>Proxima Nova Italics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Mınıng</dc:title>
  <dc:creator>Zafer ASLAN</dc:creator>
  <cp:lastModifiedBy>Zafer ASLAN</cp:lastModifiedBy>
  <cp:revision>2</cp:revision>
  <dcterms:created xsi:type="dcterms:W3CDTF">2006-08-16T00:00:00Z</dcterms:created>
  <dcterms:modified xsi:type="dcterms:W3CDTF">2025-01-23T07:42:40Z</dcterms:modified>
  <dc:identifier>DAGbT4GxEd8</dc:identifier>
</cp:coreProperties>
</file>