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5" r:id="rId1"/>
  </p:sldMasterIdLst>
  <p:sldIdLst>
    <p:sldId id="256" r:id="rId2"/>
    <p:sldId id="257" r:id="rId3"/>
    <p:sldId id="260" r:id="rId4"/>
    <p:sldId id="258" r:id="rId5"/>
    <p:sldId id="259" r:id="rId6"/>
    <p:sldId id="264" r:id="rId7"/>
    <p:sldId id="261" r:id="rId8"/>
    <p:sldId id="262" r:id="rId9"/>
    <p:sldId id="263" r:id="rId10"/>
    <p:sldId id="265" r:id="rId11"/>
    <p:sldId id="269" r:id="rId12"/>
    <p:sldId id="266" r:id="rId13"/>
    <p:sldId id="267" r:id="rId14"/>
    <p:sldId id="26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DE80224-259B-4095-829A-BA355D40C8F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42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3D7EC0F-90D0-447E-9F04-70A040532024}" type="datetimeFigureOut">
              <a:rPr lang="tr-TR" smtClean="0"/>
              <a:t>17.10.2024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E80224-259B-4095-829A-BA355D40C8F9}" type="slidenum">
              <a:rPr lang="tr-TR" smtClean="0"/>
              <a:t>‹#›</a:t>
            </a:fld>
            <a:endParaRPr lang="tr-TR"/>
          </a:p>
        </p:txBody>
      </p:sp>
    </p:spTree>
    <p:extLst>
      <p:ext uri="{BB962C8B-B14F-4D97-AF65-F5344CB8AC3E}">
        <p14:creationId xmlns:p14="http://schemas.microsoft.com/office/powerpoint/2010/main" val="181899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50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0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spTree>
    <p:extLst>
      <p:ext uri="{BB962C8B-B14F-4D97-AF65-F5344CB8AC3E}">
        <p14:creationId xmlns:p14="http://schemas.microsoft.com/office/powerpoint/2010/main" val="228013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38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04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847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60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spTree>
    <p:extLst>
      <p:ext uri="{BB962C8B-B14F-4D97-AF65-F5344CB8AC3E}">
        <p14:creationId xmlns:p14="http://schemas.microsoft.com/office/powerpoint/2010/main" val="86966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3D7EC0F-90D0-447E-9F04-70A040532024}" type="datetimeFigureOut">
              <a:rPr lang="tr-TR" smtClean="0"/>
              <a:t>17.10.2024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E80224-259B-4095-829A-BA355D40C8F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23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3D7EC0F-90D0-447E-9F04-70A040532024}" type="datetimeFigureOut">
              <a:rPr lang="tr-TR" smtClean="0"/>
              <a:t>17.10.2024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E80224-259B-4095-829A-BA355D40C8F9}" type="slidenum">
              <a:rPr lang="tr-TR" smtClean="0"/>
              <a:t>‹#›</a:t>
            </a:fld>
            <a:endParaRPr lang="tr-TR"/>
          </a:p>
        </p:txBody>
      </p:sp>
    </p:spTree>
    <p:extLst>
      <p:ext uri="{BB962C8B-B14F-4D97-AF65-F5344CB8AC3E}">
        <p14:creationId xmlns:p14="http://schemas.microsoft.com/office/powerpoint/2010/main" val="321156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3D7EC0F-90D0-447E-9F04-70A040532024}" type="datetimeFigureOut">
              <a:rPr lang="tr-TR" smtClean="0"/>
              <a:t>17.10.2024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DE80224-259B-4095-829A-BA355D40C8F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7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3D7EC0F-90D0-447E-9F04-70A040532024}" type="datetimeFigureOut">
              <a:rPr lang="tr-TR" smtClean="0"/>
              <a:t>17.10.2024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DE80224-259B-4095-829A-BA355D40C8F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71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7EC0F-90D0-447E-9F04-70A040532024}" type="datetimeFigureOut">
              <a:rPr lang="tr-TR" smtClean="0"/>
              <a:t>17.10.2024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DE80224-259B-4095-829A-BA355D40C8F9}" type="slidenum">
              <a:rPr lang="tr-TR" smtClean="0"/>
              <a:t>‹#›</a:t>
            </a:fld>
            <a:endParaRPr lang="tr-TR"/>
          </a:p>
        </p:txBody>
      </p:sp>
    </p:spTree>
    <p:extLst>
      <p:ext uri="{BB962C8B-B14F-4D97-AF65-F5344CB8AC3E}">
        <p14:creationId xmlns:p14="http://schemas.microsoft.com/office/powerpoint/2010/main" val="141265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3D7EC0F-90D0-447E-9F04-70A040532024}" type="datetimeFigureOut">
              <a:rPr lang="tr-TR" smtClean="0"/>
              <a:t>17.10.2024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E80224-259B-4095-829A-BA355D40C8F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6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3D7EC0F-90D0-447E-9F04-70A040532024}" type="datetimeFigureOut">
              <a:rPr lang="tr-TR" smtClean="0"/>
              <a:t>17.10.2024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E80224-259B-4095-829A-BA355D40C8F9}" type="slidenum">
              <a:rPr lang="tr-TR" smtClean="0"/>
              <a:t>‹#›</a:t>
            </a:fld>
            <a:endParaRPr lang="tr-TR"/>
          </a:p>
        </p:txBody>
      </p:sp>
    </p:spTree>
    <p:extLst>
      <p:ext uri="{BB962C8B-B14F-4D97-AF65-F5344CB8AC3E}">
        <p14:creationId xmlns:p14="http://schemas.microsoft.com/office/powerpoint/2010/main" val="170624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D7EC0F-90D0-447E-9F04-70A040532024}" type="datetimeFigureOut">
              <a:rPr lang="tr-TR" smtClean="0"/>
              <a:t>17.10.2024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E80224-259B-4095-829A-BA355D40C8F9}" type="slidenum">
              <a:rPr lang="tr-TR" smtClean="0"/>
              <a:t>‹#›</a:t>
            </a:fld>
            <a:endParaRPr lang="tr-TR"/>
          </a:p>
        </p:txBody>
      </p:sp>
    </p:spTree>
    <p:extLst>
      <p:ext uri="{BB962C8B-B14F-4D97-AF65-F5344CB8AC3E}">
        <p14:creationId xmlns:p14="http://schemas.microsoft.com/office/powerpoint/2010/main" val="209767704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en-GB" sz="3200" b="1" dirty="0"/>
              <a:t>Results on Climate Changing and Seasonal Precipitation </a:t>
            </a:r>
            <a:r>
              <a:rPr lang="en-GB" sz="3200" b="1" dirty="0" err="1" smtClean="0"/>
              <a:t>Ind</a:t>
            </a:r>
            <a:r>
              <a:rPr lang="tr-TR" sz="3200" b="1" dirty="0" err="1" smtClean="0"/>
              <a:t>ex</a:t>
            </a:r>
            <a:endParaRPr lang="tr-TR" dirty="0"/>
          </a:p>
        </p:txBody>
      </p:sp>
      <p:sp>
        <p:nvSpPr>
          <p:cNvPr id="5" name="Alt Başlık 4"/>
          <p:cNvSpPr>
            <a:spLocks noGrp="1"/>
          </p:cNvSpPr>
          <p:nvPr>
            <p:ph type="subTitle" idx="1"/>
          </p:nvPr>
        </p:nvSpPr>
        <p:spPr/>
        <p:txBody>
          <a:bodyPr/>
          <a:lstStyle/>
          <a:p>
            <a:r>
              <a:rPr lang="en-GB" sz="2400" b="1" dirty="0">
                <a:latin typeface="Times New Roman" panose="02020603050405020304" pitchFamily="18" charset="0"/>
                <a:ea typeface="Times New Roman" panose="02020603050405020304" pitchFamily="18" charset="0"/>
              </a:rPr>
              <a:t>İ. SEZEN, B. EFE, A. TOKGÖZLÜ, Z. ASLAN, </a:t>
            </a:r>
            <a:endParaRPr lang="tr-TR" dirty="0"/>
          </a:p>
        </p:txBody>
      </p:sp>
    </p:spTree>
    <p:extLst>
      <p:ext uri="{BB962C8B-B14F-4D97-AF65-F5344CB8AC3E}">
        <p14:creationId xmlns:p14="http://schemas.microsoft.com/office/powerpoint/2010/main" val="3627621782"/>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33519" y="1385182"/>
            <a:ext cx="7925517" cy="3068344"/>
          </a:xfrm>
          <a:prstGeom prst="rect">
            <a:avLst/>
          </a:prstGeom>
        </p:spPr>
      </p:pic>
      <p:sp>
        <p:nvSpPr>
          <p:cNvPr id="4" name="Dikdörtgen 3"/>
          <p:cNvSpPr/>
          <p:nvPr/>
        </p:nvSpPr>
        <p:spPr>
          <a:xfrm>
            <a:off x="1833518" y="4453526"/>
            <a:ext cx="7925517" cy="369332"/>
          </a:xfrm>
          <a:prstGeom prst="rect">
            <a:avLst/>
          </a:prstGeom>
        </p:spPr>
        <p:txBody>
          <a:bodyPr wrap="square">
            <a:spAutoFit/>
          </a:bodyPr>
          <a:lstStyle/>
          <a:p>
            <a:r>
              <a:rPr lang="tr-TR" dirty="0" smtClean="0"/>
              <a:t>Fig.2. </a:t>
            </a:r>
            <a:r>
              <a:rPr lang="en-US" dirty="0" err="1"/>
              <a:t>Isparta</a:t>
            </a:r>
            <a:r>
              <a:rPr lang="en-US" dirty="0"/>
              <a:t> province 30-year SPI 12-month calculated values ​​Hydrological Drought</a:t>
            </a:r>
            <a:endParaRPr lang="tr-TR" dirty="0"/>
          </a:p>
        </p:txBody>
      </p:sp>
    </p:spTree>
    <p:extLst>
      <p:ext uri="{BB962C8B-B14F-4D97-AF65-F5344CB8AC3E}">
        <p14:creationId xmlns:p14="http://schemas.microsoft.com/office/powerpoint/2010/main" val="364527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29623" y="1430943"/>
            <a:ext cx="8646060" cy="2860895"/>
          </a:xfrm>
          <a:prstGeom prst="rect">
            <a:avLst/>
          </a:prstGeom>
        </p:spPr>
      </p:pic>
      <p:sp>
        <p:nvSpPr>
          <p:cNvPr id="3" name="Dikdörtgen 2"/>
          <p:cNvSpPr/>
          <p:nvPr/>
        </p:nvSpPr>
        <p:spPr>
          <a:xfrm>
            <a:off x="1629623" y="4509121"/>
            <a:ext cx="8718488" cy="369332"/>
          </a:xfrm>
          <a:prstGeom prst="rect">
            <a:avLst/>
          </a:prstGeom>
        </p:spPr>
        <p:txBody>
          <a:bodyPr wrap="square">
            <a:spAutoFit/>
          </a:bodyPr>
          <a:lstStyle/>
          <a:p>
            <a:r>
              <a:rPr lang="tr-TR" dirty="0" err="1"/>
              <a:t>Fig</a:t>
            </a:r>
            <a:r>
              <a:rPr lang="tr-TR" dirty="0"/>
              <a:t>. </a:t>
            </a:r>
            <a:r>
              <a:rPr lang="en-US" dirty="0" err="1"/>
              <a:t>Isparta</a:t>
            </a:r>
            <a:r>
              <a:rPr lang="en-US" dirty="0"/>
              <a:t> province 30-year SPI 9-month calculated values ​​Agricultural Drought</a:t>
            </a:r>
            <a:endParaRPr lang="tr-TR" dirty="0"/>
          </a:p>
        </p:txBody>
      </p:sp>
    </p:spTree>
    <p:extLst>
      <p:ext uri="{BB962C8B-B14F-4D97-AF65-F5344CB8AC3E}">
        <p14:creationId xmlns:p14="http://schemas.microsoft.com/office/powerpoint/2010/main" val="372147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08490" y="1493822"/>
            <a:ext cx="7342916" cy="2959029"/>
          </a:xfrm>
          <a:prstGeom prst="rect">
            <a:avLst/>
          </a:prstGeom>
        </p:spPr>
      </p:pic>
      <p:sp>
        <p:nvSpPr>
          <p:cNvPr id="3" name="Dikdörtgen 2"/>
          <p:cNvSpPr/>
          <p:nvPr/>
        </p:nvSpPr>
        <p:spPr>
          <a:xfrm>
            <a:off x="2208490" y="4563443"/>
            <a:ext cx="8006664" cy="369332"/>
          </a:xfrm>
          <a:prstGeom prst="rect">
            <a:avLst/>
          </a:prstGeom>
        </p:spPr>
        <p:txBody>
          <a:bodyPr wrap="square">
            <a:spAutoFit/>
          </a:bodyPr>
          <a:lstStyle/>
          <a:p>
            <a:r>
              <a:rPr lang="tr-TR" dirty="0" err="1"/>
              <a:t>Fig</a:t>
            </a:r>
            <a:r>
              <a:rPr lang="tr-TR" dirty="0"/>
              <a:t>. </a:t>
            </a:r>
            <a:r>
              <a:rPr lang="en-US" dirty="0" err="1"/>
              <a:t>Isparta</a:t>
            </a:r>
            <a:r>
              <a:rPr lang="en-US" dirty="0"/>
              <a:t> province 30-year SPI </a:t>
            </a:r>
            <a:r>
              <a:rPr lang="tr-TR" dirty="0" smtClean="0"/>
              <a:t>6</a:t>
            </a:r>
            <a:r>
              <a:rPr lang="en-US" dirty="0" smtClean="0"/>
              <a:t>-month </a:t>
            </a:r>
            <a:r>
              <a:rPr lang="en-US" dirty="0"/>
              <a:t>calculated values ​​Agricultural Drought</a:t>
            </a:r>
            <a:endParaRPr lang="tr-TR" dirty="0"/>
          </a:p>
        </p:txBody>
      </p:sp>
    </p:spTree>
    <p:extLst>
      <p:ext uri="{BB962C8B-B14F-4D97-AF65-F5344CB8AC3E}">
        <p14:creationId xmlns:p14="http://schemas.microsoft.com/office/powerpoint/2010/main" val="68273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45940" y="1249379"/>
            <a:ext cx="8103407" cy="3277354"/>
          </a:xfrm>
          <a:prstGeom prst="rect">
            <a:avLst/>
          </a:prstGeom>
        </p:spPr>
      </p:pic>
      <p:sp>
        <p:nvSpPr>
          <p:cNvPr id="3" name="Dikdörtgen 2"/>
          <p:cNvSpPr/>
          <p:nvPr/>
        </p:nvSpPr>
        <p:spPr>
          <a:xfrm>
            <a:off x="1945940" y="4608710"/>
            <a:ext cx="8103407" cy="369332"/>
          </a:xfrm>
          <a:prstGeom prst="rect">
            <a:avLst/>
          </a:prstGeom>
        </p:spPr>
        <p:txBody>
          <a:bodyPr wrap="square">
            <a:spAutoFit/>
          </a:bodyPr>
          <a:lstStyle/>
          <a:p>
            <a:r>
              <a:rPr lang="tr-TR" dirty="0" err="1"/>
              <a:t>Fig</a:t>
            </a:r>
            <a:r>
              <a:rPr lang="tr-TR" dirty="0"/>
              <a:t>. </a:t>
            </a:r>
            <a:r>
              <a:rPr lang="en-US" dirty="0" err="1"/>
              <a:t>Isparta</a:t>
            </a:r>
            <a:r>
              <a:rPr lang="en-US" dirty="0"/>
              <a:t> province 30-year SPI 3-month calculated values ​​of meteorological </a:t>
            </a:r>
            <a:r>
              <a:rPr lang="en-US" dirty="0" smtClean="0"/>
              <a:t>drought</a:t>
            </a:r>
            <a:endParaRPr lang="tr-TR" dirty="0"/>
          </a:p>
        </p:txBody>
      </p:sp>
    </p:spTree>
    <p:extLst>
      <p:ext uri="{BB962C8B-B14F-4D97-AF65-F5344CB8AC3E}">
        <p14:creationId xmlns:p14="http://schemas.microsoft.com/office/powerpoint/2010/main" val="2823447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52724" y="1355677"/>
            <a:ext cx="8405675" cy="2926612"/>
          </a:xfrm>
          <a:prstGeom prst="rect">
            <a:avLst/>
          </a:prstGeom>
        </p:spPr>
      </p:pic>
      <p:sp>
        <p:nvSpPr>
          <p:cNvPr id="3" name="Dikdörtgen 2"/>
          <p:cNvSpPr/>
          <p:nvPr/>
        </p:nvSpPr>
        <p:spPr>
          <a:xfrm>
            <a:off x="1652723" y="4463854"/>
            <a:ext cx="8405675" cy="369332"/>
          </a:xfrm>
          <a:prstGeom prst="rect">
            <a:avLst/>
          </a:prstGeom>
        </p:spPr>
        <p:txBody>
          <a:bodyPr wrap="square">
            <a:spAutoFit/>
          </a:bodyPr>
          <a:lstStyle/>
          <a:p>
            <a:r>
              <a:rPr lang="tr-TR" dirty="0" err="1"/>
              <a:t>Fig</a:t>
            </a:r>
            <a:r>
              <a:rPr lang="tr-TR" dirty="0"/>
              <a:t>. </a:t>
            </a:r>
            <a:r>
              <a:rPr lang="en-US" dirty="0" err="1"/>
              <a:t>Isparta</a:t>
            </a:r>
            <a:r>
              <a:rPr lang="en-US" dirty="0"/>
              <a:t> province 30-year SPI </a:t>
            </a:r>
            <a:r>
              <a:rPr lang="tr-TR" dirty="0" smtClean="0"/>
              <a:t>1</a:t>
            </a:r>
            <a:r>
              <a:rPr lang="en-US" dirty="0" smtClean="0"/>
              <a:t>-month </a:t>
            </a:r>
            <a:r>
              <a:rPr lang="en-US" dirty="0"/>
              <a:t>calculated values ​​of meteorological drought</a:t>
            </a:r>
            <a:endParaRPr lang="tr-TR" dirty="0"/>
          </a:p>
        </p:txBody>
      </p:sp>
    </p:spTree>
    <p:extLst>
      <p:ext uri="{BB962C8B-B14F-4D97-AF65-F5344CB8AC3E}">
        <p14:creationId xmlns:p14="http://schemas.microsoft.com/office/powerpoint/2010/main" val="1685191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97529" y="569677"/>
            <a:ext cx="10748963" cy="5700713"/>
          </a:xfrm>
        </p:spPr>
        <p:txBody>
          <a:bodyPr>
            <a:noAutofit/>
          </a:bodyPr>
          <a:lstStyle/>
          <a:p>
            <a:pPr algn="just"/>
            <a:r>
              <a:rPr lang="en-US" b="1" dirty="0">
                <a:latin typeface="Times New Roman" panose="02020603050405020304" pitchFamily="18" charset="0"/>
                <a:cs typeface="Times New Roman" panose="02020603050405020304" pitchFamily="18" charset="0"/>
              </a:rPr>
              <a:t>Today, climate change is at the top of global problems. The adverse effects of climate change are predicted to primarily affect water resources, meteorological disasters, agriculture and food security, public health, land and marine ecosystems, and coastal areas. To adapt to changing climate conditions, it is first necessary to determine the effects of climate change, understand the impacts and adaptation processes, and assess them.</a:t>
            </a:r>
            <a:endParaRPr lang="tr-TR"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The last two decades have witnessed a growing water demand in developing countries. Drought has a substantial influence on water resources and irrigation. Three significant drought-type definitions are commonly used. And these are:</a:t>
            </a:r>
            <a:endParaRPr lang="tr-TR"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Meteorological </a:t>
            </a:r>
            <a:r>
              <a:rPr lang="en-US" b="1" dirty="0" smtClean="0">
                <a:latin typeface="Times New Roman" panose="02020603050405020304" pitchFamily="18" charset="0"/>
                <a:cs typeface="Times New Roman" panose="02020603050405020304" pitchFamily="18" charset="0"/>
              </a:rPr>
              <a:t>Drought</a:t>
            </a:r>
            <a:r>
              <a:rPr lang="tr-TR"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Agricultural Drought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Hydrological Drought</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132451"/>
      </p:ext>
    </p:extLst>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idx="4294967295"/>
          </p:nvPr>
        </p:nvSpPr>
        <p:spPr>
          <a:xfrm>
            <a:off x="914400" y="982662"/>
            <a:ext cx="9601200" cy="1303337"/>
          </a:xfrm>
        </p:spPr>
        <p:txBody>
          <a:bodyPr>
            <a:normAutofit fontScale="90000"/>
          </a:bodyPr>
          <a:lstStyle/>
          <a:p>
            <a:r>
              <a:rPr lang="en-US" b="1" dirty="0" smtClean="0">
                <a:solidFill>
                  <a:schemeClr val="accent3">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Data</a:t>
            </a:r>
            <a:r>
              <a:rPr lang="tr-TR" sz="4800" b="1" dirty="0" smtClean="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tr-TR" sz="4800" b="1" dirty="0" smtClean="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tr-TR" dirty="0"/>
          </a:p>
        </p:txBody>
      </p:sp>
      <p:sp>
        <p:nvSpPr>
          <p:cNvPr id="5" name="İçerik Yer Tutucusu 4"/>
          <p:cNvSpPr>
            <a:spLocks noGrp="1"/>
          </p:cNvSpPr>
          <p:nvPr>
            <p:ph idx="4294967295"/>
          </p:nvPr>
        </p:nvSpPr>
        <p:spPr>
          <a:xfrm>
            <a:off x="751438" y="1634331"/>
            <a:ext cx="10515600" cy="4351337"/>
          </a:xfrm>
        </p:spPr>
        <p:txBody>
          <a:bodyPr/>
          <a:lstStyle/>
          <a:p>
            <a:pPr algn="just">
              <a:lnSpc>
                <a:spcPct val="107000"/>
              </a:lnSpc>
              <a:spcAft>
                <a:spcPts val="800"/>
              </a:spcAf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The data were obtained from the Regional Meteorology General Directorate and precipitation data between 1930 and 2023 were considered. Totally 93 years of data were used. 12-month data sets were pre-processed. These data sets are arranged according to the type of calculation.</a:t>
            </a:r>
            <a:endParaRPr lang="tr-TR"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14901349"/>
      </p:ext>
    </p:extLst>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204111" y="891381"/>
            <a:ext cx="9601200" cy="1303337"/>
          </a:xfrm>
        </p:spPr>
        <p:txBody>
          <a:bodyPr>
            <a:normAutofit fontScale="90000"/>
          </a:bodyPr>
          <a:lstStyle/>
          <a:p>
            <a:r>
              <a:rPr lang="en-US" b="1" dirty="0" smtClean="0">
                <a:solidFill>
                  <a:schemeClr val="accent3">
                    <a:lumMod val="60000"/>
                    <a:lumOff val="40000"/>
                  </a:schemeClr>
                </a:solidFill>
              </a:rPr>
              <a:t>Drought Indices</a:t>
            </a:r>
            <a:r>
              <a:rPr lang="tr-TR" b="1" dirty="0" smtClean="0"/>
              <a:t/>
            </a:r>
            <a:br>
              <a:rPr lang="tr-TR" b="1" dirty="0" smtClean="0"/>
            </a:br>
            <a:endParaRPr lang="tr-TR" dirty="0"/>
          </a:p>
        </p:txBody>
      </p:sp>
      <p:sp>
        <p:nvSpPr>
          <p:cNvPr id="3" name="İçerik Yer Tutucusu 2"/>
          <p:cNvSpPr>
            <a:spLocks noGrp="1"/>
          </p:cNvSpPr>
          <p:nvPr>
            <p:ph idx="4294967295"/>
          </p:nvPr>
        </p:nvSpPr>
        <p:spPr>
          <a:xfrm>
            <a:off x="691348" y="1543049"/>
            <a:ext cx="10626725" cy="4751388"/>
          </a:xfrm>
        </p:spPr>
        <p:txBody>
          <a:bodyPr>
            <a:normAutofit/>
          </a:bodyPr>
          <a:lstStyle/>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Standard Precipitation Index (SPI). The World Meteorological Organization (WMO) recommends that all national meteorological and hydrological services should use dry spells. Some advantages of the SPI: It requires only monthly precipitation. It can be compared across regions with markedly different climates. The standardization of the SPI allows the index to determine the rarity of a current drought. It can be created for differing periods of 1-to-36 months. The SPI method is one of the most preferred methods in determining drought. In this index, developed by McKee et al. (1993), the average rainfall in a certain period (at least 30 years) is calculated by taking the actual precipitation difference and divided by the standard deviation of the rainfall in a certain period.</a:t>
            </a:r>
            <a:endParaRPr lang="tr-TR" b="1"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30241757"/>
      </p:ext>
    </p:extLst>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4150958" y="781658"/>
            <a:ext cx="8714417" cy="687513"/>
          </a:xfrm>
          <a:prstGeom prst="rect">
            <a:avLst/>
          </a:prstGeom>
        </p:spPr>
      </p:pic>
      <p:sp>
        <p:nvSpPr>
          <p:cNvPr id="3" name="İçerik Yer Tutucusu 2"/>
          <p:cNvSpPr>
            <a:spLocks noGrp="1"/>
          </p:cNvSpPr>
          <p:nvPr>
            <p:ph idx="4294967295"/>
          </p:nvPr>
        </p:nvSpPr>
        <p:spPr>
          <a:xfrm>
            <a:off x="615635" y="1274763"/>
            <a:ext cx="10898188" cy="5583237"/>
          </a:xfrm>
        </p:spPr>
        <p:txBody>
          <a:bodyPr>
            <a:noAutofit/>
          </a:bodyPr>
          <a:lstStyle/>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magnitude of a drought event in a certain period (Drought Magnitude) is expressed by the following original formula:</a:t>
            </a:r>
            <a:endParaRPr lang="tr-TR"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In a drought assessment made taking into account the standardized Precipitation Index values, the time in which the index is constantly negative is defined as the dry period. The first month in which the index falls below zero is considered the beginning of the drought, while the month in which the index rises to a positive value is considered the end of the drought (McKee et al., 1994), (Table 1). Drought classification was made for these results and drought classification of </a:t>
            </a:r>
            <a:r>
              <a:rPr lang="en-US" b="1" dirty="0" err="1">
                <a:latin typeface="Times New Roman" panose="02020603050405020304" pitchFamily="18" charset="0"/>
                <a:cs typeface="Times New Roman" panose="02020603050405020304" pitchFamily="18" charset="0"/>
              </a:rPr>
              <a:t>Tsakiris</a:t>
            </a:r>
            <a:r>
              <a:rPr lang="en-US" b="1"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Vangel</a:t>
            </a:r>
            <a:r>
              <a:rPr lang="en-US" b="1" dirty="0">
                <a:latin typeface="Times New Roman" panose="02020603050405020304" pitchFamily="18" charset="0"/>
                <a:cs typeface="Times New Roman" panose="02020603050405020304" pitchFamily="18" charset="0"/>
              </a:rPr>
              <a:t> (2004) was taken into consideration for this.</a:t>
            </a:r>
            <a:endParaRPr lang="tr-TR"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These different types of droughts, the hydrological cycle, and also </a:t>
            </a:r>
            <a:r>
              <a:rPr lang="en-US" b="1" dirty="0" smtClean="0">
                <a:latin typeface="Times New Roman" panose="02020603050405020304" pitchFamily="18" charset="0"/>
                <a:cs typeface="Times New Roman" panose="02020603050405020304" pitchFamily="18" charset="0"/>
              </a:rPr>
              <a:t>precipitation</a:t>
            </a:r>
            <a:r>
              <a:rPr lang="tr-TR"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are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most</a:t>
            </a:r>
            <a:r>
              <a:rPr lang="tr-TR"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important </a:t>
            </a:r>
            <a:r>
              <a:rPr lang="tr-TR"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given </a:t>
            </a:r>
            <a:r>
              <a:rPr lang="en-US" b="1" dirty="0">
                <a:latin typeface="Times New Roman" panose="02020603050405020304" pitchFamily="18" charset="0"/>
                <a:cs typeface="Times New Roman" panose="02020603050405020304" pitchFamily="18" charset="0"/>
              </a:rPr>
              <a:t>the high dependence of many activities on surface water resources. </a:t>
            </a:r>
            <a:endParaRPr lang="tr-TR" b="1"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997180" y="697739"/>
            <a:ext cx="2230367" cy="577024"/>
          </a:xfrm>
          <a:prstGeom prst="rect">
            <a:avLst/>
          </a:prstGeom>
          <a:noFill/>
        </p:spPr>
      </p:pic>
    </p:spTree>
    <p:extLst>
      <p:ext uri="{BB962C8B-B14F-4D97-AF65-F5344CB8AC3E}">
        <p14:creationId xmlns:p14="http://schemas.microsoft.com/office/powerpoint/2010/main" val="2336532640"/>
      </p:ext>
    </p:extLst>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adsız"/>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a:xfrm>
            <a:off x="1176950" y="921641"/>
            <a:ext cx="9985973" cy="506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205622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1748"/>
                                        </p:tgtEl>
                                      </p:cBhvr>
                                    </p:animEffect>
                                    <p:animScale>
                                      <p:cBhvr>
                                        <p:cTn id="7" dur="250" autoRev="1" fill="hold"/>
                                        <p:tgtEl>
                                          <p:spTgt spid="317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362269" y="1075969"/>
            <a:ext cx="9601200" cy="1303337"/>
          </a:xfrm>
          <a:prstGeom prst="rect">
            <a:avLst/>
          </a:prstGeom>
        </p:spPr>
        <p:txBody>
          <a:bodyPr>
            <a:normAutofit fontScale="90000"/>
          </a:bodyPr>
          <a:lstStyle/>
          <a:p>
            <a:r>
              <a:rPr lang="en-US" dirty="0"/>
              <a:t>Table </a:t>
            </a:r>
            <a:r>
              <a:rPr lang="en-US" dirty="0" smtClean="0"/>
              <a:t>1. </a:t>
            </a:r>
            <a:r>
              <a:rPr lang="en-US" dirty="0"/>
              <a:t>Drought classification</a:t>
            </a:r>
            <a:r>
              <a:rPr lang="tr-TR" dirty="0"/>
              <a:t/>
            </a:r>
            <a:br>
              <a:rPr lang="tr-TR" dirty="0"/>
            </a:br>
            <a:endParaRPr lang="tr-TR" dirty="0"/>
          </a:p>
        </p:txBody>
      </p:sp>
      <p:graphicFrame>
        <p:nvGraphicFramePr>
          <p:cNvPr id="4" name="İçerik Yer Tutucusu 3"/>
          <p:cNvGraphicFramePr>
            <a:graphicFrameLocks noGrp="1"/>
          </p:cNvGraphicFramePr>
          <p:nvPr>
            <p:ph idx="4294967295"/>
            <p:extLst>
              <p:ext uri="{D42A27DB-BD31-4B8C-83A1-F6EECF244321}">
                <p14:modId xmlns:p14="http://schemas.microsoft.com/office/powerpoint/2010/main" val="24421590"/>
              </p:ext>
            </p:extLst>
          </p:nvPr>
        </p:nvGraphicFramePr>
        <p:xfrm>
          <a:off x="2220686" y="2161397"/>
          <a:ext cx="8220269" cy="3147720"/>
        </p:xfrm>
        <a:graphic>
          <a:graphicData uri="http://schemas.openxmlformats.org/drawingml/2006/table">
            <a:tbl>
              <a:tblPr firstRow="1" firstCol="1" bandRow="1">
                <a:tableStyleId>{5C22544A-7EE6-4342-B048-85BDC9FD1C3A}</a:tableStyleId>
              </a:tblPr>
              <a:tblGrid>
                <a:gridCol w="4117599">
                  <a:extLst>
                    <a:ext uri="{9D8B030D-6E8A-4147-A177-3AD203B41FA5}">
                      <a16:colId xmlns:a16="http://schemas.microsoft.com/office/drawing/2014/main" val="20000"/>
                    </a:ext>
                  </a:extLst>
                </a:gridCol>
                <a:gridCol w="4102670">
                  <a:extLst>
                    <a:ext uri="{9D8B030D-6E8A-4147-A177-3AD203B41FA5}">
                      <a16:colId xmlns:a16="http://schemas.microsoft.com/office/drawing/2014/main" val="20001"/>
                    </a:ext>
                  </a:extLst>
                </a:gridCol>
              </a:tblGrid>
              <a:tr h="1049240">
                <a:tc>
                  <a:txBody>
                    <a:bodyPr/>
                    <a:lstStyle/>
                    <a:p>
                      <a:pPr algn="just">
                        <a:lnSpc>
                          <a:spcPct val="115000"/>
                        </a:lnSpc>
                        <a:spcAft>
                          <a:spcPts val="1000"/>
                        </a:spcAft>
                      </a:pPr>
                      <a:r>
                        <a:rPr lang="en-US" sz="1200" dirty="0">
                          <a:effectLst/>
                        </a:rPr>
                        <a:t> </a:t>
                      </a:r>
                      <a:endParaRPr lang="tr-TR" sz="1100" dirty="0">
                        <a:effectLst/>
                      </a:endParaRPr>
                    </a:p>
                    <a:p>
                      <a:pPr algn="just">
                        <a:lnSpc>
                          <a:spcPct val="115000"/>
                        </a:lnSpc>
                        <a:spcAft>
                          <a:spcPts val="1000"/>
                        </a:spcAft>
                      </a:pPr>
                      <a:r>
                        <a:rPr lang="en-US" sz="1200" dirty="0">
                          <a:effectLst/>
                        </a:rPr>
                        <a:t>Meteorological Drought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tr-TR" sz="1100" dirty="0">
                        <a:effectLst/>
                      </a:endParaRPr>
                    </a:p>
                    <a:p>
                      <a:pPr algn="just">
                        <a:lnSpc>
                          <a:spcPct val="115000"/>
                        </a:lnSpc>
                        <a:spcAft>
                          <a:spcPts val="1000"/>
                        </a:spcAft>
                      </a:pPr>
                      <a:r>
                        <a:rPr lang="en-US" sz="1200" dirty="0">
                          <a:effectLst/>
                        </a:rPr>
                        <a:t>SPI (1-3 months)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9240">
                <a:tc>
                  <a:txBody>
                    <a:bodyPr/>
                    <a:lstStyle/>
                    <a:p>
                      <a:pPr algn="just">
                        <a:lnSpc>
                          <a:spcPct val="115000"/>
                        </a:lnSpc>
                        <a:spcAft>
                          <a:spcPts val="1000"/>
                        </a:spcAft>
                      </a:pPr>
                      <a:r>
                        <a:rPr lang="en-US" sz="1200" dirty="0">
                          <a:effectLst/>
                        </a:rPr>
                        <a:t> </a:t>
                      </a:r>
                      <a:endParaRPr lang="tr-TR" sz="1100" dirty="0">
                        <a:effectLst/>
                      </a:endParaRPr>
                    </a:p>
                    <a:p>
                      <a:pPr algn="just">
                        <a:lnSpc>
                          <a:spcPct val="115000"/>
                        </a:lnSpc>
                        <a:spcAft>
                          <a:spcPts val="1000"/>
                        </a:spcAft>
                      </a:pPr>
                      <a:r>
                        <a:rPr lang="en-US" sz="1200" dirty="0">
                          <a:effectLst/>
                        </a:rPr>
                        <a:t>Agricultural Drought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tr-TR" sz="1100" dirty="0">
                        <a:effectLst/>
                      </a:endParaRPr>
                    </a:p>
                    <a:p>
                      <a:pPr algn="just">
                        <a:lnSpc>
                          <a:spcPct val="115000"/>
                        </a:lnSpc>
                        <a:spcAft>
                          <a:spcPts val="1000"/>
                        </a:spcAft>
                      </a:pPr>
                      <a:r>
                        <a:rPr lang="en-US" sz="1200" dirty="0">
                          <a:effectLst/>
                        </a:rPr>
                        <a:t>SPI (6-9 months)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49240">
                <a:tc>
                  <a:txBody>
                    <a:bodyPr/>
                    <a:lstStyle/>
                    <a:p>
                      <a:pPr algn="just">
                        <a:lnSpc>
                          <a:spcPct val="115000"/>
                        </a:lnSpc>
                        <a:spcAft>
                          <a:spcPts val="1000"/>
                        </a:spcAft>
                      </a:pPr>
                      <a:r>
                        <a:rPr lang="en-US" sz="1200" dirty="0">
                          <a:effectLst/>
                        </a:rPr>
                        <a:t> </a:t>
                      </a:r>
                      <a:endParaRPr lang="tr-TR" sz="1100" dirty="0">
                        <a:effectLst/>
                      </a:endParaRPr>
                    </a:p>
                    <a:p>
                      <a:pPr algn="just">
                        <a:lnSpc>
                          <a:spcPct val="115000"/>
                        </a:lnSpc>
                        <a:spcAft>
                          <a:spcPts val="1000"/>
                        </a:spcAft>
                      </a:pPr>
                      <a:r>
                        <a:rPr lang="en-US" sz="1200" dirty="0">
                          <a:effectLst/>
                        </a:rPr>
                        <a:t>Hydrological Drought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tr-TR" sz="1100" dirty="0">
                        <a:effectLst/>
                      </a:endParaRPr>
                    </a:p>
                    <a:p>
                      <a:pPr algn="just">
                        <a:lnSpc>
                          <a:spcPct val="115000"/>
                        </a:lnSpc>
                        <a:spcAft>
                          <a:spcPts val="1000"/>
                        </a:spcAft>
                      </a:pPr>
                      <a:r>
                        <a:rPr lang="en-US" sz="1200" dirty="0">
                          <a:effectLst/>
                        </a:rPr>
                        <a:t>SPI (12-24-48 months)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3780511" y="-198668"/>
            <a:ext cx="217806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sz="1200" b="0" i="0" u="none" strike="noStrike" cap="none" normalizeH="0" baseline="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able 1. </a:t>
            </a: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Drought classification</a:t>
            </a:r>
            <a:endParaRPr kumimoji="0" lang="tr-T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72587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300329" y="1234776"/>
            <a:ext cx="12558721" cy="1336407"/>
          </a:xfrm>
        </p:spPr>
        <p:txBody>
          <a:bodyPr>
            <a:noAutofit/>
          </a:bodyPr>
          <a:lstStyle/>
          <a:p>
            <a:pPr lvl="0" eaLnBrk="0" fontAlgn="base" hangingPunct="0">
              <a:lnSpc>
                <a:spcPct val="100000"/>
              </a:lnSpc>
              <a:spcAft>
                <a:spcPct val="0"/>
              </a:spcAft>
            </a:pP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This paper covers drought classification after </a:t>
            </a:r>
            <a:r>
              <a:rPr kumimoji="0" lang="en-US" sz="2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Tsakiris</a:t>
            </a: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a:t>
            </a: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Vangel</a:t>
            </a:r>
            <a:r>
              <a:rPr kumimoji="0" lang="en-US" sz="26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a:t>
            </a: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(2004), </a:t>
            </a:r>
            <a:r>
              <a:rPr kumimoji="0" lang="tr-TR"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tr-TR"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2).</a:t>
            </a:r>
            <a:r>
              <a:rPr kumimoji="0" lang="tr-TR" sz="2600" b="1" i="0" u="none" strike="noStrike" cap="none" normalizeH="0" baseline="0" dirty="0" smtClean="0">
                <a:ln>
                  <a:noFill/>
                </a:ln>
                <a:solidFill>
                  <a:schemeClr val="tx1"/>
                </a:solidFill>
                <a:effectLst/>
              </a:rPr>
              <a:t/>
            </a:r>
            <a:br>
              <a:rPr kumimoji="0" lang="tr-TR" sz="2600" b="1" i="0" u="none" strike="noStrike" cap="none" normalizeH="0" baseline="0" dirty="0" smtClean="0">
                <a:ln>
                  <a:noFill/>
                </a:ln>
                <a:solidFill>
                  <a:schemeClr val="tx1"/>
                </a:solidFill>
                <a:effectLst/>
              </a:rPr>
            </a:b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2. Drought classification (</a:t>
            </a:r>
            <a:r>
              <a:rPr kumimoji="0" lang="en-US" sz="2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Tsakiris</a:t>
            </a: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6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a:t>
            </a:r>
            <a:r>
              <a:rPr kumimoji="0" lang="en-US" sz="2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Vangelis; 2004).</a:t>
            </a:r>
            <a:r>
              <a:rPr kumimoji="0" lang="tr-TR" sz="2600" b="1" i="0" u="none" strike="noStrike" cap="none" normalizeH="0" baseline="0" dirty="0" smtClean="0">
                <a:ln>
                  <a:noFill/>
                </a:ln>
                <a:solidFill>
                  <a:schemeClr val="tx1"/>
                </a:solidFill>
                <a:effectLst/>
              </a:rPr>
              <a:t/>
            </a:r>
            <a:br>
              <a:rPr kumimoji="0" lang="tr-TR" sz="2600" b="1" i="0" u="none" strike="noStrike" cap="none" normalizeH="0" baseline="0" dirty="0" smtClean="0">
                <a:ln>
                  <a:noFill/>
                </a:ln>
                <a:solidFill>
                  <a:schemeClr val="tx1"/>
                </a:solidFill>
                <a:effectLst/>
              </a:rPr>
            </a:br>
            <a:r>
              <a:rPr kumimoji="0" lang="tr-TR" sz="2600" b="1" i="0" u="none" strike="noStrike" cap="none" normalizeH="0" baseline="0" dirty="0" smtClean="0">
                <a:ln>
                  <a:noFill/>
                </a:ln>
                <a:solidFill>
                  <a:schemeClr val="tx1"/>
                </a:solidFill>
                <a:effectLst/>
                <a:latin typeface="Arial" panose="020B0604020202020204" pitchFamily="34" charset="0"/>
              </a:rPr>
              <a:t/>
            </a:r>
            <a:br>
              <a:rPr kumimoji="0" lang="tr-TR" sz="2600" b="1" i="0" u="none" strike="noStrike" cap="none" normalizeH="0" baseline="0" dirty="0" smtClean="0">
                <a:ln>
                  <a:noFill/>
                </a:ln>
                <a:solidFill>
                  <a:schemeClr val="tx1"/>
                </a:solidFill>
                <a:effectLst/>
                <a:latin typeface="Arial" panose="020B0604020202020204" pitchFamily="34" charset="0"/>
              </a:rPr>
            </a:br>
            <a:endParaRPr lang="tr-TR" sz="2600" b="1" dirty="0"/>
          </a:p>
        </p:txBody>
      </p:sp>
      <p:sp>
        <p:nvSpPr>
          <p:cNvPr id="5" name="Rectangle 3"/>
          <p:cNvSpPr>
            <a:spLocks noChangeArrowheads="1"/>
          </p:cNvSpPr>
          <p:nvPr/>
        </p:nvSpPr>
        <p:spPr bwMode="auto">
          <a:xfrm>
            <a:off x="838200" y="3952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6" name="Resim 5"/>
          <p:cNvPicPr/>
          <p:nvPr/>
        </p:nvPicPr>
        <p:blipFill rotWithShape="1">
          <a:blip r:embed="rId2">
            <a:extLst>
              <a:ext uri="{28A0092B-C50C-407E-A947-70E740481C1C}">
                <a14:useLocalDpi xmlns:a14="http://schemas.microsoft.com/office/drawing/2010/main" val="0"/>
              </a:ext>
            </a:extLst>
          </a:blip>
          <a:srcRect t="9684"/>
          <a:stretch/>
        </p:blipFill>
        <p:spPr bwMode="auto">
          <a:xfrm>
            <a:off x="3637466" y="2470847"/>
            <a:ext cx="5055235" cy="3529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45322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33742" y="1554069"/>
            <a:ext cx="10666413" cy="4059237"/>
          </a:xfrm>
        </p:spPr>
        <p:txBody>
          <a:bodyPr>
            <a:normAutofit/>
          </a:bodyPr>
          <a:lstStyle/>
          <a:p>
            <a:pPr algn="just"/>
            <a:r>
              <a:rPr lang="en-US" b="1" dirty="0">
                <a:latin typeface="Times New Roman" panose="02020603050405020304" pitchFamily="18" charset="0"/>
                <a:cs typeface="Times New Roman" panose="02020603050405020304" pitchFamily="18" charset="0"/>
              </a:rPr>
              <a:t>The reason why this index is frequently preferred is that it requires only long years of rainfall data and is easy to calculate. Many programs have been developed for the SPI method.</a:t>
            </a:r>
            <a:endParaRPr lang="tr-TR"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Evaluation for December: 27 years of additional rainy period between 1944-1971 (27); between 1971-2019 (48), 48 years of additional dry period prevailed. The very severe dry period (hydrological drought) between 1972-1975 (3), 2004-2008 (4), 2023 (1) has been effective for 8 years in 90 years in total. 5 years of severe drought, 9 years of moderate drought prevailed. After the temporal variation of rainfall, it shows that the dry period is observed after 1971.</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903363"/>
      </p:ext>
    </p:extLst>
  </p:cSld>
  <p:clrMapOvr>
    <a:masterClrMapping/>
  </p:clrMapOvr>
  <p:transition spd="slow">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218</TotalTime>
  <Words>695</Words>
  <Application>Microsoft Office PowerPoint</Application>
  <PresentationFormat>Geniş ekran</PresentationFormat>
  <Paragraphs>34</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Calibri Light</vt:lpstr>
      <vt:lpstr>Garamond</vt:lpstr>
      <vt:lpstr>Times New Roman</vt:lpstr>
      <vt:lpstr>Organik</vt:lpstr>
      <vt:lpstr>Results on Climate Changing and Seasonal Precipitation Index</vt:lpstr>
      <vt:lpstr>PowerPoint Sunusu</vt:lpstr>
      <vt:lpstr>Data </vt:lpstr>
      <vt:lpstr>Drought Indices </vt:lpstr>
      <vt:lpstr>PowerPoint Sunusu</vt:lpstr>
      <vt:lpstr>PowerPoint Sunusu</vt:lpstr>
      <vt:lpstr>Table 1. Drought classification </vt:lpstr>
      <vt:lpstr>This paper covers drought classification after Tsakiris ve Vangel’in (2004),  (Table 2). Table 2. Drought classification (Tsakiris ve Vangelis; 2004).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Windows Kullanıcısı</cp:lastModifiedBy>
  <cp:revision>13</cp:revision>
  <dcterms:created xsi:type="dcterms:W3CDTF">2024-10-17T05:55:01Z</dcterms:created>
  <dcterms:modified xsi:type="dcterms:W3CDTF">2024-10-17T14:13:34Z</dcterms:modified>
</cp:coreProperties>
</file>